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7" r:id="rId4"/>
    <p:sldId id="276" r:id="rId5"/>
    <p:sldId id="259" r:id="rId6"/>
    <p:sldId id="264" r:id="rId7"/>
    <p:sldId id="274" r:id="rId8"/>
    <p:sldId id="272" r:id="rId9"/>
    <p:sldId id="278" r:id="rId10"/>
    <p:sldId id="279" r:id="rId11"/>
    <p:sldId id="283" r:id="rId12"/>
    <p:sldId id="286" r:id="rId13"/>
    <p:sldId id="287" r:id="rId1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04" autoAdjust="0"/>
  </p:normalViewPr>
  <p:slideViewPr>
    <p:cSldViewPr>
      <p:cViewPr varScale="1">
        <p:scale>
          <a:sx n="88" d="100"/>
          <a:sy n="88" d="100"/>
        </p:scale>
        <p:origin x="-1282" y="-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0D44B5D-C43E-4057-B36E-FB7C25C7C1BC}" type="datetimeFigureOut">
              <a:rPr lang="en-US"/>
              <a:pPr>
                <a:defRPr/>
              </a:pPr>
              <a:t>9/2/2014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54E1EB-1E7F-45DA-8EBC-50866822108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3E314AB-6CA5-4BFB-9230-5054CB9A924A}" type="datetimeFigureOut">
              <a:rPr lang="en-US"/>
              <a:pPr>
                <a:defRPr/>
              </a:pPr>
              <a:t>9/2/2014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F9FCF5-F162-4BF3-801B-765742C050C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D6F8CB-1ADE-4DE4-BDD1-58093B3185C1}" type="datetimeFigureOut">
              <a:rPr lang="en-US"/>
              <a:pPr>
                <a:defRPr/>
              </a:pPr>
              <a:t>9/2/2014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EADDC4-C64C-4362-A35A-91F87D8D15A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9F11D1A-F91F-433A-90CE-19E37593D011}" type="datetimeFigureOut">
              <a:rPr lang="en-US"/>
              <a:pPr>
                <a:defRPr/>
              </a:pPr>
              <a:t>9/2/2014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68B0F7-F7E5-46ED-8395-138761B281F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6943923-0F5C-4E62-84AA-8C675BE65D9D}" type="datetimeFigureOut">
              <a:rPr lang="en-US"/>
              <a:pPr>
                <a:defRPr/>
              </a:pPr>
              <a:t>9/2/2014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1EC703-0936-435B-8744-4D3382D3D15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48963D2-BF34-4886-B0A2-EEB8E7174122}" type="datetimeFigureOut">
              <a:rPr lang="en-US"/>
              <a:pPr>
                <a:defRPr/>
              </a:pPr>
              <a:t>9/2/2014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ACA10E-AE5B-4ADD-ADEF-802D3E304C7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09A1AAE-3A94-4960-8B12-41807EE94318}" type="datetimeFigureOut">
              <a:rPr lang="en-US"/>
              <a:pPr>
                <a:defRPr/>
              </a:pPr>
              <a:t>9/2/2014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A5FFA0C-29AA-4FB7-A6C3-BD50A63CE28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7ADFEDF-C70C-4818-A97B-EB02D949DE1A}" type="datetimeFigureOut">
              <a:rPr lang="en-US"/>
              <a:pPr>
                <a:defRPr/>
              </a:pPr>
              <a:t>9/2/2014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4B84C35-222C-42B5-AB94-A514A3CA0C5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2AE6022-EAA1-47F4-A07C-3F955F93E656}" type="datetimeFigureOut">
              <a:rPr lang="en-US"/>
              <a:pPr>
                <a:defRPr/>
              </a:pPr>
              <a:t>9/2/2014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557E2FD-3AAB-40C8-A25C-F96A957CC33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FCCB085-BCAF-4CA3-B1E7-21BAD0D61C01}" type="datetimeFigureOut">
              <a:rPr lang="en-US"/>
              <a:pPr>
                <a:defRPr/>
              </a:pPr>
              <a:t>9/2/2014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7BBCA2A-DE4D-426C-A9F7-E3818E32EDC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F0972F-F20B-4000-8A65-CDE1F1888E05}" type="datetimeFigureOut">
              <a:rPr lang="en-US"/>
              <a:pPr>
                <a:defRPr/>
              </a:pPr>
              <a:t>9/2/2014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304F07-3F6E-4B9F-A45E-904945201F8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B3EFB34B-5998-46DC-86B5-F0C3EBA5EA0C}" type="datetimeFigureOut">
              <a:rPr lang="en-US"/>
              <a:pPr>
                <a:defRPr/>
              </a:pPr>
              <a:t>9/2/2014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A7CA7673-DADB-4A83-9F5E-21F16887F80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6.wmf"/><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2.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Images\WWT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45721"/>
            <a:ext cx="8528649"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02566" y="5105400"/>
            <a:ext cx="4114800" cy="1470025"/>
          </a:xfrm>
        </p:spPr>
        <p:txBody>
          <a:bodyPr rtlCol="0">
            <a:noAutofit/>
          </a:bodyPr>
          <a:lstStyle/>
          <a:p>
            <a:pPr algn="l"/>
            <a:r>
              <a:rPr lang="en-US" sz="1800" b="1" i="1" dirty="0" smtClean="0">
                <a:solidFill>
                  <a:schemeClr val="bg1"/>
                </a:solidFill>
                <a:latin typeface="Times New Roman" panose="02020603050405020304" pitchFamily="18" charset="0"/>
                <a:cs typeface="Times New Roman" panose="02020603050405020304" pitchFamily="18" charset="0"/>
              </a:rPr>
              <a:t>Q</a:t>
            </a:r>
            <a:r>
              <a:rPr lang="en-US" sz="1200" b="1" i="1" dirty="0" smtClean="0">
                <a:solidFill>
                  <a:schemeClr val="bg1"/>
                </a:solidFill>
                <a:latin typeface="Times New Roman" panose="02020603050405020304" pitchFamily="18" charset="0"/>
                <a:cs typeface="Times New Roman" panose="02020603050405020304" pitchFamily="18" charset="0"/>
              </a:rPr>
              <a:t>uality </a:t>
            </a:r>
            <a:r>
              <a:rPr lang="en-US" sz="1200" b="1" i="1" dirty="0">
                <a:solidFill>
                  <a:schemeClr val="bg1"/>
                </a:solidFill>
                <a:latin typeface="Times New Roman" panose="02020603050405020304" pitchFamily="18" charset="0"/>
                <a:cs typeface="Times New Roman" panose="02020603050405020304" pitchFamily="18" charset="0"/>
              </a:rPr>
              <a:t>Controls, Inc.</a:t>
            </a:r>
            <a:r>
              <a:rPr lang="en-US" sz="1200" b="1" dirty="0">
                <a:solidFill>
                  <a:schemeClr val="bg1"/>
                </a:solidFill>
                <a:latin typeface="Times New Roman" panose="02020603050405020304" pitchFamily="18" charset="0"/>
                <a:cs typeface="Times New Roman" panose="02020603050405020304" pitchFamily="18" charset="0"/>
              </a:rPr>
              <a:t/>
            </a:r>
            <a:br>
              <a:rPr lang="en-US" sz="1200" b="1" dirty="0">
                <a:solidFill>
                  <a:schemeClr val="bg1"/>
                </a:solidFill>
                <a:latin typeface="Times New Roman" panose="02020603050405020304" pitchFamily="18" charset="0"/>
                <a:cs typeface="Times New Roman" panose="02020603050405020304" pitchFamily="18" charset="0"/>
              </a:rPr>
            </a:br>
            <a:r>
              <a:rPr lang="en-US" sz="1200" b="1" i="1" dirty="0" smtClean="0">
                <a:solidFill>
                  <a:schemeClr val="bg1"/>
                </a:solidFill>
                <a:latin typeface="Times New Roman" panose="02020603050405020304" pitchFamily="18" charset="0"/>
                <a:cs typeface="Times New Roman" panose="02020603050405020304" pitchFamily="18" charset="0"/>
              </a:rPr>
              <a:t>3411 </a:t>
            </a:r>
            <a:r>
              <a:rPr lang="en-US" sz="1200" b="1" i="1" dirty="0">
                <a:solidFill>
                  <a:schemeClr val="bg1"/>
                </a:solidFill>
                <a:latin typeface="Times New Roman" panose="02020603050405020304" pitchFamily="18" charset="0"/>
                <a:cs typeface="Times New Roman" panose="02020603050405020304" pitchFamily="18" charset="0"/>
              </a:rPr>
              <a:t>Church Street</a:t>
            </a:r>
            <a:br>
              <a:rPr lang="en-US" sz="1200" b="1" i="1" dirty="0">
                <a:solidFill>
                  <a:schemeClr val="bg1"/>
                </a:solidFill>
                <a:latin typeface="Times New Roman" panose="02020603050405020304" pitchFamily="18" charset="0"/>
                <a:cs typeface="Times New Roman" panose="02020603050405020304" pitchFamily="18" charset="0"/>
              </a:rPr>
            </a:br>
            <a:r>
              <a:rPr lang="en-US" sz="1200" b="1" i="1" dirty="0" smtClean="0">
                <a:solidFill>
                  <a:schemeClr val="bg1"/>
                </a:solidFill>
                <a:latin typeface="Times New Roman" panose="02020603050405020304" pitchFamily="18" charset="0"/>
                <a:cs typeface="Times New Roman" panose="02020603050405020304" pitchFamily="18" charset="0"/>
              </a:rPr>
              <a:t>Cincinnati</a:t>
            </a:r>
            <a:r>
              <a:rPr lang="en-US" sz="1200" b="1" i="1" dirty="0">
                <a:solidFill>
                  <a:schemeClr val="bg1"/>
                </a:solidFill>
                <a:latin typeface="Times New Roman" panose="02020603050405020304" pitchFamily="18" charset="0"/>
                <a:cs typeface="Times New Roman" panose="02020603050405020304" pitchFamily="18" charset="0"/>
              </a:rPr>
              <a:t>, Ohio  45244</a:t>
            </a:r>
            <a:br>
              <a:rPr lang="en-US" sz="1200" b="1" i="1" dirty="0">
                <a:solidFill>
                  <a:schemeClr val="bg1"/>
                </a:solidFill>
                <a:latin typeface="Times New Roman" panose="02020603050405020304" pitchFamily="18" charset="0"/>
                <a:cs typeface="Times New Roman" panose="02020603050405020304" pitchFamily="18" charset="0"/>
              </a:rPr>
            </a:br>
            <a:r>
              <a:rPr lang="en-US" sz="1200" b="1" i="1" dirty="0" smtClean="0">
                <a:solidFill>
                  <a:schemeClr val="bg1"/>
                </a:solidFill>
                <a:latin typeface="Times New Roman" panose="02020603050405020304" pitchFamily="18" charset="0"/>
                <a:cs typeface="Times New Roman" panose="02020603050405020304" pitchFamily="18" charset="0"/>
              </a:rPr>
              <a:t>Phone </a:t>
            </a:r>
            <a:r>
              <a:rPr lang="en-US" sz="1200" b="1" i="1" dirty="0">
                <a:solidFill>
                  <a:schemeClr val="bg1"/>
                </a:solidFill>
                <a:latin typeface="Times New Roman" panose="02020603050405020304" pitchFamily="18" charset="0"/>
                <a:cs typeface="Times New Roman" panose="02020603050405020304" pitchFamily="18" charset="0"/>
              </a:rPr>
              <a:t>(513) 272-3900 Fax (513) 272-3939</a:t>
            </a:r>
            <a:r>
              <a:rPr lang="en-US" sz="1200" b="1" dirty="0">
                <a:solidFill>
                  <a:schemeClr val="bg1"/>
                </a:solidFill>
              </a:rPr>
              <a:t/>
            </a:r>
            <a:br>
              <a:rPr lang="en-US" sz="1200" b="1" dirty="0">
                <a:solidFill>
                  <a:schemeClr val="bg1"/>
                </a:solidFill>
              </a:rPr>
            </a:br>
            <a:endParaRPr lang="en-US" sz="1200" b="1" dirty="0">
              <a:solidFill>
                <a:schemeClr val="bg1"/>
              </a:solidFill>
            </a:endParaRPr>
          </a:p>
        </p:txBody>
      </p:sp>
      <p:pic>
        <p:nvPicPr>
          <p:cNvPr id="13315" name="Picture 3" descr="QCI BANNER.PNG"/>
          <p:cNvPicPr>
            <a:picLocks noChangeAspect="1"/>
          </p:cNvPicPr>
          <p:nvPr/>
        </p:nvPicPr>
        <p:blipFill>
          <a:blip r:embed="rId3"/>
          <a:srcRect/>
          <a:stretch>
            <a:fillRect/>
          </a:stretch>
        </p:blipFill>
        <p:spPr bwMode="auto">
          <a:xfrm>
            <a:off x="0" y="0"/>
            <a:ext cx="9144000" cy="1050925"/>
          </a:xfrm>
          <a:prstGeom prst="rect">
            <a:avLst/>
          </a:prstGeom>
          <a:noFill/>
          <a:ln w="9525">
            <a:noFill/>
            <a:miter lim="800000"/>
            <a:headEnd/>
            <a:tailEnd/>
          </a:ln>
        </p:spPr>
      </p:pic>
      <p:pic>
        <p:nvPicPr>
          <p:cNvPr id="5" name="Picture 4" descr="C:\Users\Brett Patterson\Pictures\New Picture.png"/>
          <p:cNvPicPr/>
          <p:nvPr/>
        </p:nvPicPr>
        <p:blipFill>
          <a:blip r:embed="rId4">
            <a:extLst>
              <a:ext uri="{28A0092B-C50C-407E-A947-70E740481C1C}">
                <a14:useLocalDpi xmlns:a14="http://schemas.microsoft.com/office/drawing/2010/main" val="0"/>
              </a:ext>
            </a:extLst>
          </a:blip>
          <a:srcRect/>
          <a:stretch>
            <a:fillRect/>
          </a:stretch>
        </p:blipFill>
        <p:spPr bwMode="auto">
          <a:xfrm>
            <a:off x="365185" y="1219200"/>
            <a:ext cx="1996440" cy="1074420"/>
          </a:xfrm>
          <a:prstGeom prst="rect">
            <a:avLst/>
          </a:prstGeom>
          <a:noFill/>
          <a:ln>
            <a:noFill/>
          </a:ln>
        </p:spPr>
      </p:pic>
    </p:spTree>
  </p:cSld>
  <p:clrMapOvr>
    <a:masterClrMapping/>
  </p:clrMapOvr>
  <p:transition advClick="0" advTm="5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QCI BANNER.PNG"/>
          <p:cNvPicPr>
            <a:picLocks noChangeAspect="1"/>
          </p:cNvPicPr>
          <p:nvPr/>
        </p:nvPicPr>
        <p:blipFill>
          <a:blip r:embed="rId2"/>
          <a:srcRect/>
          <a:stretch>
            <a:fillRect/>
          </a:stretch>
        </p:blipFill>
        <p:spPr bwMode="auto">
          <a:xfrm>
            <a:off x="0" y="0"/>
            <a:ext cx="9144000" cy="1050925"/>
          </a:xfrm>
          <a:prstGeom prst="rect">
            <a:avLst/>
          </a:prstGeom>
          <a:noFill/>
          <a:ln w="9525">
            <a:noFill/>
            <a:miter lim="800000"/>
            <a:headEnd/>
            <a:tailEnd/>
          </a:ln>
        </p:spPr>
      </p:pic>
      <p:sp>
        <p:nvSpPr>
          <p:cNvPr id="33794" name="TextBox 3"/>
          <p:cNvSpPr txBox="1">
            <a:spLocks noChangeArrowheads="1"/>
          </p:cNvSpPr>
          <p:nvPr/>
        </p:nvSpPr>
        <p:spPr bwMode="auto">
          <a:xfrm>
            <a:off x="838200" y="1295400"/>
            <a:ext cx="7467600" cy="769938"/>
          </a:xfrm>
          <a:prstGeom prst="rect">
            <a:avLst/>
          </a:prstGeom>
          <a:noFill/>
          <a:ln w="9525">
            <a:noFill/>
            <a:miter lim="800000"/>
            <a:headEnd/>
            <a:tailEnd/>
          </a:ln>
        </p:spPr>
        <p:txBody>
          <a:bodyPr>
            <a:spAutoFit/>
          </a:bodyPr>
          <a:lstStyle/>
          <a:p>
            <a:pPr algn="ctr"/>
            <a:r>
              <a:rPr lang="en-US" sz="4400" b="1">
                <a:latin typeface="Calibri" pitchFamily="34" charset="0"/>
              </a:rPr>
              <a:t>PACKAGED AERATION SYSTEMS</a:t>
            </a:r>
          </a:p>
        </p:txBody>
      </p:sp>
      <p:sp>
        <p:nvSpPr>
          <p:cNvPr id="33795" name="TextBox 6"/>
          <p:cNvSpPr txBox="1">
            <a:spLocks noChangeArrowheads="1"/>
          </p:cNvSpPr>
          <p:nvPr/>
        </p:nvSpPr>
        <p:spPr bwMode="auto">
          <a:xfrm>
            <a:off x="5638800" y="5943600"/>
            <a:ext cx="2819400" cy="369888"/>
          </a:xfrm>
          <a:prstGeom prst="rect">
            <a:avLst/>
          </a:prstGeom>
          <a:noFill/>
          <a:ln w="9525">
            <a:noFill/>
            <a:miter lim="800000"/>
            <a:headEnd/>
            <a:tailEnd/>
          </a:ln>
        </p:spPr>
        <p:txBody>
          <a:bodyPr>
            <a:spAutoFit/>
          </a:bodyPr>
          <a:lstStyle/>
          <a:p>
            <a:r>
              <a:rPr lang="en-US">
                <a:latin typeface="Calibri" pitchFamily="34" charset="0"/>
              </a:rPr>
              <a:t>STEEL BASE AERATION UNIT</a:t>
            </a:r>
          </a:p>
        </p:txBody>
      </p:sp>
      <p:pic>
        <p:nvPicPr>
          <p:cNvPr id="33796" name="Picture 3"/>
          <p:cNvPicPr preferRelativeResize="0">
            <a:picLocks noChangeArrowheads="1"/>
          </p:cNvPicPr>
          <p:nvPr/>
        </p:nvPicPr>
        <p:blipFill>
          <a:blip r:embed="rId3"/>
          <a:srcRect/>
          <a:stretch>
            <a:fillRect/>
          </a:stretch>
        </p:blipFill>
        <p:spPr bwMode="auto">
          <a:xfrm>
            <a:off x="7048500" y="2635134"/>
            <a:ext cx="2013548" cy="2592576"/>
          </a:xfrm>
          <a:prstGeom prst="rect">
            <a:avLst/>
          </a:prstGeom>
          <a:solidFill>
            <a:srgbClr val="FFFFFF"/>
          </a:solidFill>
          <a:ln w="0" algn="in">
            <a:noFill/>
            <a:miter lim="800000"/>
            <a:headEnd/>
            <a:tailEnd/>
          </a:ln>
        </p:spPr>
      </p:pic>
      <p:pic>
        <p:nvPicPr>
          <p:cNvPr id="7" name="Picture 4" descr="B3.PNG"/>
          <p:cNvPicPr>
            <a:picLocks noChangeAspect="1"/>
          </p:cNvPicPr>
          <p:nvPr/>
        </p:nvPicPr>
        <p:blipFill>
          <a:blip r:embed="rId4"/>
          <a:srcRect/>
          <a:stretch>
            <a:fillRect/>
          </a:stretch>
        </p:blipFill>
        <p:spPr bwMode="auto">
          <a:xfrm>
            <a:off x="3352800" y="2036583"/>
            <a:ext cx="2705100" cy="937754"/>
          </a:xfrm>
          <a:prstGeom prst="rect">
            <a:avLst/>
          </a:prstGeom>
          <a:noFill/>
          <a:ln w="9525">
            <a:noFill/>
            <a:miter lim="800000"/>
            <a:headEnd/>
            <a:tailEnd/>
          </a:ln>
        </p:spPr>
      </p:pic>
      <p:pic>
        <p:nvPicPr>
          <p:cNvPr id="8" name="Picture 4" descr="B6.PNG"/>
          <p:cNvPicPr>
            <a:picLocks noChangeAspect="1"/>
          </p:cNvPicPr>
          <p:nvPr/>
        </p:nvPicPr>
        <p:blipFill>
          <a:blip r:embed="rId5"/>
          <a:srcRect/>
          <a:stretch>
            <a:fillRect/>
          </a:stretch>
        </p:blipFill>
        <p:spPr bwMode="auto">
          <a:xfrm>
            <a:off x="609600" y="2036583"/>
            <a:ext cx="2627056" cy="900417"/>
          </a:xfrm>
          <a:prstGeom prst="rect">
            <a:avLst/>
          </a:prstGeom>
          <a:noFill/>
          <a:ln w="9525">
            <a:noFill/>
            <a:miter lim="800000"/>
            <a:headEnd/>
            <a:tailEnd/>
          </a:ln>
        </p:spPr>
      </p:pic>
      <p:sp>
        <p:nvSpPr>
          <p:cNvPr id="9" name="TextBox 9"/>
          <p:cNvSpPr txBox="1">
            <a:spLocks noChangeArrowheads="1"/>
          </p:cNvSpPr>
          <p:nvPr/>
        </p:nvSpPr>
        <p:spPr bwMode="auto">
          <a:xfrm>
            <a:off x="513428" y="2888608"/>
            <a:ext cx="3733800" cy="3262432"/>
          </a:xfrm>
          <a:prstGeom prst="rect">
            <a:avLst/>
          </a:prstGeom>
          <a:noFill/>
          <a:ln w="9525">
            <a:noFill/>
            <a:miter lim="800000"/>
            <a:headEnd/>
            <a:tailEnd/>
          </a:ln>
        </p:spPr>
        <p:txBody>
          <a:bodyPr>
            <a:spAutoFit/>
          </a:bodyPr>
          <a:lstStyle/>
          <a:p>
            <a:r>
              <a:rPr lang="en-US" sz="2400" b="1" dirty="0" smtClean="0">
                <a:latin typeface="Calibri" pitchFamily="34" charset="0"/>
              </a:rPr>
              <a:t>PACKAGE </a:t>
            </a:r>
            <a:r>
              <a:rPr lang="en-US" sz="2400" b="1" dirty="0">
                <a:latin typeface="Calibri" pitchFamily="34" charset="0"/>
              </a:rPr>
              <a:t>OPTIONS:</a:t>
            </a:r>
          </a:p>
          <a:p>
            <a:r>
              <a:rPr lang="en-US" dirty="0">
                <a:latin typeface="Calibri" pitchFamily="34" charset="0"/>
              </a:rPr>
              <a:t>¨ Screened air intake louvers</a:t>
            </a:r>
          </a:p>
          <a:p>
            <a:r>
              <a:rPr lang="en-US" dirty="0">
                <a:latin typeface="Calibri" pitchFamily="34" charset="0"/>
              </a:rPr>
              <a:t>¨ Pressure and </a:t>
            </a:r>
            <a:r>
              <a:rPr lang="en-US" dirty="0" smtClean="0">
                <a:latin typeface="Calibri" pitchFamily="34" charset="0"/>
              </a:rPr>
              <a:t>Temperature switches</a:t>
            </a:r>
          </a:p>
          <a:p>
            <a:r>
              <a:rPr lang="en-US" dirty="0" smtClean="0">
                <a:latin typeface="Calibri" pitchFamily="34" charset="0"/>
              </a:rPr>
              <a:t>¨ Disconnect switches</a:t>
            </a:r>
          </a:p>
          <a:p>
            <a:r>
              <a:rPr lang="en-US" dirty="0" smtClean="0">
                <a:latin typeface="Calibri" pitchFamily="34" charset="0"/>
              </a:rPr>
              <a:t>¨ Acoustical sound insulation</a:t>
            </a:r>
          </a:p>
          <a:p>
            <a:r>
              <a:rPr lang="en-US" dirty="0" smtClean="0">
                <a:latin typeface="Calibri" pitchFamily="34" charset="0"/>
              </a:rPr>
              <a:t>¨</a:t>
            </a:r>
            <a:r>
              <a:rPr lang="en-US" dirty="0">
                <a:latin typeface="Calibri" pitchFamily="34" charset="0"/>
              </a:rPr>
              <a:t> Pressure gauges </a:t>
            </a:r>
          </a:p>
          <a:p>
            <a:r>
              <a:rPr lang="en-US" dirty="0">
                <a:latin typeface="Calibri" pitchFamily="34" charset="0"/>
              </a:rPr>
              <a:t>¨ Pressure relief &amp; Check valves</a:t>
            </a:r>
          </a:p>
          <a:p>
            <a:r>
              <a:rPr lang="en-US" dirty="0">
                <a:latin typeface="Calibri" pitchFamily="34" charset="0"/>
              </a:rPr>
              <a:t>¨ Gas shock hood lift assembly </a:t>
            </a:r>
          </a:p>
          <a:p>
            <a:r>
              <a:rPr lang="en-US" dirty="0">
                <a:latin typeface="Calibri" pitchFamily="34" charset="0"/>
              </a:rPr>
              <a:t>¨ Durable rubber vibration mounts</a:t>
            </a:r>
          </a:p>
          <a:p>
            <a:r>
              <a:rPr lang="en-US" dirty="0">
                <a:latin typeface="Calibri" pitchFamily="34" charset="0"/>
              </a:rPr>
              <a:t>¨ Belt </a:t>
            </a:r>
            <a:r>
              <a:rPr lang="en-US" dirty="0" smtClean="0">
                <a:latin typeface="Calibri" pitchFamily="34" charset="0"/>
              </a:rPr>
              <a:t>guards</a:t>
            </a:r>
          </a:p>
          <a:p>
            <a:r>
              <a:rPr lang="en-US" dirty="0" smtClean="0">
                <a:latin typeface="Calibri" pitchFamily="34" charset="0"/>
              </a:rPr>
              <a:t>¨ Intake/discharge mufflers</a:t>
            </a:r>
            <a:r>
              <a:rPr lang="en-US" sz="2000" dirty="0" smtClean="0">
                <a:solidFill>
                  <a:srgbClr val="000000"/>
                </a:solidFill>
                <a:latin typeface="Times New Roman" pitchFamily="18" charset="0"/>
                <a:cs typeface="Arial" charset="0"/>
              </a:rPr>
              <a:t> </a:t>
            </a:r>
            <a:endParaRPr lang="en-US" sz="4400" dirty="0">
              <a:cs typeface="Arial" charset="0"/>
            </a:endParaRPr>
          </a:p>
        </p:txBody>
      </p:sp>
      <p:sp>
        <p:nvSpPr>
          <p:cNvPr id="10" name="TextBox 7"/>
          <p:cNvSpPr txBox="1">
            <a:spLocks noChangeArrowheads="1"/>
          </p:cNvSpPr>
          <p:nvPr/>
        </p:nvSpPr>
        <p:spPr bwMode="auto">
          <a:xfrm>
            <a:off x="4114800" y="2888608"/>
            <a:ext cx="3433313" cy="2339102"/>
          </a:xfrm>
          <a:prstGeom prst="rect">
            <a:avLst/>
          </a:prstGeom>
          <a:noFill/>
          <a:ln w="9525">
            <a:noFill/>
            <a:miter lim="800000"/>
            <a:headEnd/>
            <a:tailEnd/>
          </a:ln>
        </p:spPr>
        <p:txBody>
          <a:bodyPr wrap="square">
            <a:spAutoFit/>
          </a:bodyPr>
          <a:lstStyle/>
          <a:p>
            <a:r>
              <a:rPr lang="en-US" sz="2400" b="1" dirty="0">
                <a:latin typeface="Calibri" pitchFamily="34" charset="0"/>
              </a:rPr>
              <a:t>ADVANTAGES:</a:t>
            </a:r>
          </a:p>
          <a:p>
            <a:endParaRPr lang="en-US" sz="600" b="1" dirty="0">
              <a:latin typeface="Calibri" pitchFamily="34" charset="0"/>
            </a:endParaRPr>
          </a:p>
          <a:p>
            <a:r>
              <a:rPr lang="en-US" dirty="0">
                <a:latin typeface="Calibri" pitchFamily="34" charset="0"/>
              </a:rPr>
              <a:t>¨ </a:t>
            </a:r>
            <a:r>
              <a:rPr lang="en-US" sz="1400" dirty="0">
                <a:latin typeface="Calibri" pitchFamily="34" charset="0"/>
              </a:rPr>
              <a:t>Multiple sizes stocked for fast delivery</a:t>
            </a:r>
          </a:p>
          <a:p>
            <a:endParaRPr lang="en-US" sz="1400" dirty="0">
              <a:latin typeface="Calibri" pitchFamily="34" charset="0"/>
            </a:endParaRPr>
          </a:p>
          <a:p>
            <a:r>
              <a:rPr lang="en-US" sz="1400" dirty="0">
                <a:latin typeface="Calibri" pitchFamily="34" charset="0"/>
              </a:rPr>
              <a:t>¨ Specification &amp; design assistance</a:t>
            </a:r>
          </a:p>
          <a:p>
            <a:endParaRPr lang="en-US" sz="1400" dirty="0">
              <a:latin typeface="Calibri" pitchFamily="34" charset="0"/>
            </a:endParaRPr>
          </a:p>
          <a:p>
            <a:r>
              <a:rPr lang="en-US" sz="1400" dirty="0">
                <a:latin typeface="Calibri" pitchFamily="34" charset="0"/>
              </a:rPr>
              <a:t>¨ Quality components and assembly</a:t>
            </a:r>
          </a:p>
          <a:p>
            <a:endParaRPr lang="en-US" sz="1400" dirty="0">
              <a:latin typeface="Calibri" pitchFamily="34" charset="0"/>
            </a:endParaRPr>
          </a:p>
          <a:p>
            <a:r>
              <a:rPr lang="en-US" sz="1400" dirty="0">
                <a:latin typeface="Calibri" pitchFamily="34" charset="0"/>
              </a:rPr>
              <a:t>¨ Custom design bases available to       </a:t>
            </a:r>
          </a:p>
          <a:p>
            <a:r>
              <a:rPr lang="en-US" sz="1400" dirty="0">
                <a:latin typeface="Calibri" pitchFamily="34" charset="0"/>
              </a:rPr>
              <a:t>   accommodate area restraints</a:t>
            </a:r>
            <a:r>
              <a:rPr lang="en-US" sz="1400" dirty="0" smtClean="0">
                <a:latin typeface="Calibri" pitchFamily="34" charset="0"/>
              </a:rPr>
              <a:t>.</a:t>
            </a:r>
            <a:endParaRPr lang="en-US" dirty="0">
              <a:latin typeface="Calibri" pitchFamily="34" charset="0"/>
            </a:endParaRPr>
          </a:p>
        </p:txBody>
      </p:sp>
      <p:pic>
        <p:nvPicPr>
          <p:cNvPr id="11" name="Picture 2" descr="bb6"/>
          <p:cNvPicPr preferRelativeResize="0">
            <a:picLocks noChangeArrowheads="1"/>
          </p:cNvPicPr>
          <p:nvPr/>
        </p:nvPicPr>
        <p:blipFill>
          <a:blip r:embed="rId6"/>
          <a:srcRect/>
          <a:stretch>
            <a:fillRect/>
          </a:stretch>
        </p:blipFill>
        <p:spPr bwMode="auto">
          <a:xfrm>
            <a:off x="6152072" y="2036582"/>
            <a:ext cx="896428" cy="1163817"/>
          </a:xfrm>
          <a:prstGeom prst="rect">
            <a:avLst/>
          </a:prstGeom>
          <a:noFill/>
          <a:ln w="0" algn="in">
            <a:noFill/>
            <a:miter lim="800000"/>
            <a:headEnd/>
            <a:tailEnd/>
          </a:ln>
        </p:spPr>
      </p:pic>
    </p:spTree>
  </p:cSld>
  <p:clrMapOvr>
    <a:masterClrMapping/>
  </p:clrMapOvr>
  <p:transition advClick="0" advTm="700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QCI BANNER.PNG"/>
          <p:cNvPicPr>
            <a:picLocks noChangeAspect="1"/>
          </p:cNvPicPr>
          <p:nvPr/>
        </p:nvPicPr>
        <p:blipFill>
          <a:blip r:embed="rId2"/>
          <a:srcRect/>
          <a:stretch>
            <a:fillRect/>
          </a:stretch>
        </p:blipFill>
        <p:spPr bwMode="auto">
          <a:xfrm>
            <a:off x="0" y="0"/>
            <a:ext cx="9144000" cy="1050925"/>
          </a:xfrm>
          <a:prstGeom prst="rect">
            <a:avLst/>
          </a:prstGeom>
          <a:noFill/>
          <a:ln w="9525">
            <a:noFill/>
            <a:miter lim="800000"/>
            <a:headEnd/>
            <a:tailEnd/>
          </a:ln>
        </p:spPr>
      </p:pic>
      <p:sp>
        <p:nvSpPr>
          <p:cNvPr id="35842" name="TextBox 3"/>
          <p:cNvSpPr txBox="1">
            <a:spLocks noChangeArrowheads="1"/>
          </p:cNvSpPr>
          <p:nvPr/>
        </p:nvSpPr>
        <p:spPr bwMode="auto">
          <a:xfrm>
            <a:off x="838200" y="1295400"/>
            <a:ext cx="7467600" cy="769938"/>
          </a:xfrm>
          <a:prstGeom prst="rect">
            <a:avLst/>
          </a:prstGeom>
          <a:noFill/>
          <a:ln w="9525">
            <a:noFill/>
            <a:miter lim="800000"/>
            <a:headEnd/>
            <a:tailEnd/>
          </a:ln>
        </p:spPr>
        <p:txBody>
          <a:bodyPr>
            <a:spAutoFit/>
          </a:bodyPr>
          <a:lstStyle/>
          <a:p>
            <a:pPr algn="ctr"/>
            <a:r>
              <a:rPr lang="en-US" sz="4400" b="1" dirty="0">
                <a:latin typeface="Calibri" pitchFamily="34" charset="0"/>
              </a:rPr>
              <a:t>PACKAGED AERATION SYSTEMS</a:t>
            </a:r>
          </a:p>
        </p:txBody>
      </p:sp>
      <p:sp>
        <p:nvSpPr>
          <p:cNvPr id="35843" name="TextBox 6"/>
          <p:cNvSpPr txBox="1">
            <a:spLocks noChangeArrowheads="1"/>
          </p:cNvSpPr>
          <p:nvPr/>
        </p:nvSpPr>
        <p:spPr bwMode="auto">
          <a:xfrm>
            <a:off x="5105400" y="6324600"/>
            <a:ext cx="3581400" cy="369888"/>
          </a:xfrm>
          <a:prstGeom prst="rect">
            <a:avLst/>
          </a:prstGeom>
          <a:noFill/>
          <a:ln w="9525">
            <a:noFill/>
            <a:miter lim="800000"/>
            <a:headEnd/>
            <a:tailEnd/>
          </a:ln>
        </p:spPr>
        <p:txBody>
          <a:bodyPr>
            <a:spAutoFit/>
          </a:bodyPr>
          <a:lstStyle/>
          <a:p>
            <a:r>
              <a:rPr lang="en-US">
                <a:latin typeface="Calibri" pitchFamily="34" charset="0"/>
              </a:rPr>
              <a:t>LARGE INVENTORY OF SPARE PARTS</a:t>
            </a:r>
          </a:p>
        </p:txBody>
      </p:sp>
      <p:sp>
        <p:nvSpPr>
          <p:cNvPr id="35844" name="TextBox 9"/>
          <p:cNvSpPr txBox="1">
            <a:spLocks noChangeArrowheads="1"/>
          </p:cNvSpPr>
          <p:nvPr/>
        </p:nvSpPr>
        <p:spPr bwMode="auto">
          <a:xfrm>
            <a:off x="685800" y="2133600"/>
            <a:ext cx="4114800" cy="2432050"/>
          </a:xfrm>
          <a:prstGeom prst="rect">
            <a:avLst/>
          </a:prstGeom>
          <a:noFill/>
          <a:ln w="9525">
            <a:noFill/>
            <a:miter lim="800000"/>
            <a:headEnd/>
            <a:tailEnd/>
          </a:ln>
        </p:spPr>
        <p:txBody>
          <a:bodyPr>
            <a:spAutoFit/>
          </a:bodyPr>
          <a:lstStyle/>
          <a:p>
            <a:r>
              <a:rPr lang="en-US" sz="2400" b="1">
                <a:latin typeface="Calibri" pitchFamily="34" charset="0"/>
              </a:rPr>
              <a:t>Quality Parts</a:t>
            </a:r>
          </a:p>
          <a:p>
            <a:r>
              <a:rPr lang="en-US">
                <a:latin typeface="Calibri" pitchFamily="34" charset="0"/>
              </a:rPr>
              <a:t> </a:t>
            </a:r>
          </a:p>
          <a:p>
            <a:r>
              <a:rPr lang="en-US">
                <a:latin typeface="Calibri" pitchFamily="34" charset="0"/>
              </a:rPr>
              <a:t>Each Blower motor unit is assembled with the highest quality parts available from manufacturers such as Roots, Sutorbuilt, MD Pneumatics, Baldor, and Marathon. </a:t>
            </a:r>
          </a:p>
          <a:p>
            <a:r>
              <a:rPr lang="en-US">
                <a:latin typeface="Calibri" pitchFamily="34" charset="0"/>
              </a:rPr>
              <a:t> </a:t>
            </a:r>
          </a:p>
          <a:p>
            <a:pPr eaLnBrk="0" hangingPunct="0"/>
            <a:r>
              <a:rPr lang="en-US" sz="2000">
                <a:solidFill>
                  <a:srgbClr val="000000"/>
                </a:solidFill>
                <a:latin typeface="Times New Roman" pitchFamily="18" charset="0"/>
                <a:cs typeface="Arial" charset="0"/>
              </a:rPr>
              <a:t> </a:t>
            </a:r>
            <a:endParaRPr lang="en-US" sz="4400">
              <a:cs typeface="Arial" charset="0"/>
            </a:endParaRPr>
          </a:p>
        </p:txBody>
      </p:sp>
      <p:pic>
        <p:nvPicPr>
          <p:cNvPr id="35845" name="Picture 2" descr="PARTS"/>
          <p:cNvPicPr preferRelativeResize="0">
            <a:picLocks noChangeArrowheads="1"/>
          </p:cNvPicPr>
          <p:nvPr/>
        </p:nvPicPr>
        <p:blipFill>
          <a:blip r:embed="rId3"/>
          <a:srcRect/>
          <a:stretch>
            <a:fillRect/>
          </a:stretch>
        </p:blipFill>
        <p:spPr bwMode="auto">
          <a:xfrm>
            <a:off x="5410200" y="4556125"/>
            <a:ext cx="2895600" cy="1616075"/>
          </a:xfrm>
          <a:prstGeom prst="rect">
            <a:avLst/>
          </a:prstGeom>
          <a:noFill/>
          <a:ln w="0" algn="in">
            <a:noFill/>
            <a:miter lim="800000"/>
            <a:headEnd/>
            <a:tailEnd/>
          </a:ln>
        </p:spPr>
      </p:pic>
      <p:pic>
        <p:nvPicPr>
          <p:cNvPr id="35846" name="Picture 5" descr="bb8"/>
          <p:cNvPicPr preferRelativeResize="0">
            <a:picLocks noChangeArrowheads="1"/>
          </p:cNvPicPr>
          <p:nvPr/>
        </p:nvPicPr>
        <p:blipFill>
          <a:blip r:embed="rId4"/>
          <a:srcRect/>
          <a:stretch>
            <a:fillRect/>
          </a:stretch>
        </p:blipFill>
        <p:spPr bwMode="auto">
          <a:xfrm>
            <a:off x="6858000" y="2362200"/>
            <a:ext cx="1828800" cy="1447800"/>
          </a:xfrm>
          <a:prstGeom prst="rect">
            <a:avLst/>
          </a:prstGeom>
          <a:noFill/>
          <a:ln w="0" algn="in">
            <a:noFill/>
            <a:miter lim="800000"/>
            <a:headEnd/>
            <a:tailEnd/>
          </a:ln>
        </p:spPr>
      </p:pic>
      <p:pic>
        <p:nvPicPr>
          <p:cNvPr id="35847" name="Picture 8" descr="G-SAH-1"/>
          <p:cNvPicPr preferRelativeResize="0">
            <a:picLocks noChangeArrowheads="1"/>
          </p:cNvPicPr>
          <p:nvPr/>
        </p:nvPicPr>
        <p:blipFill>
          <a:blip r:embed="rId5"/>
          <a:srcRect/>
          <a:stretch>
            <a:fillRect/>
          </a:stretch>
        </p:blipFill>
        <p:spPr bwMode="auto">
          <a:xfrm>
            <a:off x="5029200" y="2362200"/>
            <a:ext cx="1752600" cy="1600200"/>
          </a:xfrm>
          <a:prstGeom prst="rect">
            <a:avLst/>
          </a:prstGeom>
          <a:noFill/>
          <a:ln w="0" algn="in">
            <a:noFill/>
            <a:miter lim="800000"/>
            <a:headEnd/>
            <a:tailEnd/>
          </a:ln>
        </p:spPr>
      </p:pic>
      <p:sp>
        <p:nvSpPr>
          <p:cNvPr id="35848" name="TextBox 15"/>
          <p:cNvSpPr txBox="1">
            <a:spLocks noChangeArrowheads="1"/>
          </p:cNvSpPr>
          <p:nvPr/>
        </p:nvSpPr>
        <p:spPr bwMode="auto">
          <a:xfrm>
            <a:off x="5105400" y="3925888"/>
            <a:ext cx="1905000" cy="646112"/>
          </a:xfrm>
          <a:prstGeom prst="rect">
            <a:avLst/>
          </a:prstGeom>
          <a:noFill/>
          <a:ln w="9525">
            <a:noFill/>
            <a:miter lim="800000"/>
            <a:headEnd/>
            <a:tailEnd/>
          </a:ln>
        </p:spPr>
        <p:txBody>
          <a:bodyPr>
            <a:spAutoFit/>
          </a:bodyPr>
          <a:lstStyle/>
          <a:p>
            <a:r>
              <a:rPr lang="en-US">
                <a:latin typeface="Calibri" pitchFamily="34" charset="0"/>
              </a:rPr>
              <a:t>CENTRIFUGAL BLOWER</a:t>
            </a:r>
          </a:p>
        </p:txBody>
      </p:sp>
      <p:sp>
        <p:nvSpPr>
          <p:cNvPr id="35849" name="TextBox 16"/>
          <p:cNvSpPr txBox="1">
            <a:spLocks noChangeArrowheads="1"/>
          </p:cNvSpPr>
          <p:nvPr/>
        </p:nvSpPr>
        <p:spPr bwMode="auto">
          <a:xfrm>
            <a:off x="6934200" y="3925888"/>
            <a:ext cx="1905000" cy="646112"/>
          </a:xfrm>
          <a:prstGeom prst="rect">
            <a:avLst/>
          </a:prstGeom>
          <a:noFill/>
          <a:ln w="9525">
            <a:noFill/>
            <a:miter lim="800000"/>
            <a:headEnd/>
            <a:tailEnd/>
          </a:ln>
        </p:spPr>
        <p:txBody>
          <a:bodyPr>
            <a:spAutoFit/>
          </a:bodyPr>
          <a:lstStyle/>
          <a:p>
            <a:r>
              <a:rPr lang="en-US">
                <a:latin typeface="Calibri" pitchFamily="34" charset="0"/>
              </a:rPr>
              <a:t>POSITIVE DISPLACEMENT</a:t>
            </a:r>
          </a:p>
        </p:txBody>
      </p:sp>
      <p:pic>
        <p:nvPicPr>
          <p:cNvPr id="35850" name="Picture 1" descr="bb9"/>
          <p:cNvPicPr preferRelativeResize="0">
            <a:picLocks noChangeArrowheads="1"/>
          </p:cNvPicPr>
          <p:nvPr/>
        </p:nvPicPr>
        <p:blipFill>
          <a:blip r:embed="rId6"/>
          <a:srcRect/>
          <a:stretch>
            <a:fillRect/>
          </a:stretch>
        </p:blipFill>
        <p:spPr bwMode="auto">
          <a:xfrm>
            <a:off x="1828800" y="4343400"/>
            <a:ext cx="2971800" cy="2362200"/>
          </a:xfrm>
          <a:prstGeom prst="rect">
            <a:avLst/>
          </a:prstGeom>
          <a:noFill/>
          <a:ln w="0" algn="in">
            <a:noFill/>
            <a:miter lim="800000"/>
            <a:headEnd/>
            <a:tailEnd/>
          </a:ln>
        </p:spPr>
      </p:pic>
      <p:sp>
        <p:nvSpPr>
          <p:cNvPr id="35851" name="TextBox 19"/>
          <p:cNvSpPr txBox="1">
            <a:spLocks noChangeArrowheads="1"/>
          </p:cNvSpPr>
          <p:nvPr/>
        </p:nvSpPr>
        <p:spPr bwMode="auto">
          <a:xfrm>
            <a:off x="381000" y="5068888"/>
            <a:ext cx="1447800" cy="646112"/>
          </a:xfrm>
          <a:prstGeom prst="rect">
            <a:avLst/>
          </a:prstGeom>
          <a:noFill/>
          <a:ln w="9525">
            <a:noFill/>
            <a:miter lim="800000"/>
            <a:headEnd/>
            <a:tailEnd/>
          </a:ln>
        </p:spPr>
        <p:txBody>
          <a:bodyPr>
            <a:spAutoFit/>
          </a:bodyPr>
          <a:lstStyle/>
          <a:p>
            <a:r>
              <a:rPr lang="en-US">
                <a:latin typeface="Calibri" pitchFamily="34" charset="0"/>
              </a:rPr>
              <a:t>FIBERGLASS HOUSINGS</a:t>
            </a:r>
          </a:p>
        </p:txBody>
      </p:sp>
    </p:spTree>
  </p:cSld>
  <p:clrMapOvr>
    <a:masterClrMapping/>
  </p:clrMapOvr>
  <p:transition advClick="0" advTm="7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 descr="http://www.ouc.com/images/page-heroes/2-5-7-rebates.jpg?sfvrsn=0"/>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76200" y="1050924"/>
            <a:ext cx="8991600" cy="573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1" name="Picture 2" descr="QCI BANNER.PNG"/>
          <p:cNvPicPr>
            <a:picLocks noChangeAspect="1"/>
          </p:cNvPicPr>
          <p:nvPr/>
        </p:nvPicPr>
        <p:blipFill>
          <a:blip r:embed="rId3"/>
          <a:srcRect/>
          <a:stretch>
            <a:fillRect/>
          </a:stretch>
        </p:blipFill>
        <p:spPr bwMode="auto">
          <a:xfrm>
            <a:off x="0" y="0"/>
            <a:ext cx="9144000" cy="1050925"/>
          </a:xfrm>
          <a:prstGeom prst="rect">
            <a:avLst/>
          </a:prstGeom>
          <a:noFill/>
          <a:ln w="9525">
            <a:noFill/>
            <a:miter lim="800000"/>
            <a:headEnd/>
            <a:tailEnd/>
          </a:ln>
        </p:spPr>
      </p:pic>
      <p:sp>
        <p:nvSpPr>
          <p:cNvPr id="40962" name="TextBox 5"/>
          <p:cNvSpPr txBox="1">
            <a:spLocks noChangeArrowheads="1"/>
          </p:cNvSpPr>
          <p:nvPr/>
        </p:nvSpPr>
        <p:spPr bwMode="auto">
          <a:xfrm>
            <a:off x="533399" y="2081375"/>
            <a:ext cx="7808343" cy="1815882"/>
          </a:xfrm>
          <a:prstGeom prst="rect">
            <a:avLst/>
          </a:prstGeom>
          <a:noFill/>
          <a:ln w="9525">
            <a:noFill/>
            <a:miter lim="800000"/>
            <a:headEnd/>
            <a:tailEnd/>
          </a:ln>
        </p:spPr>
        <p:txBody>
          <a:bodyPr wrap="square">
            <a:spAutoFit/>
          </a:bodyPr>
          <a:lstStyle/>
          <a:p>
            <a:r>
              <a:rPr lang="en-US" sz="1400" b="1" dirty="0">
                <a:solidFill>
                  <a:srgbClr val="00B050"/>
                </a:solidFill>
              </a:rPr>
              <a:t>Are you aware of that money can be yours for the asking?</a:t>
            </a:r>
            <a:endParaRPr lang="en-US" sz="1400" dirty="0">
              <a:solidFill>
                <a:srgbClr val="00B050"/>
              </a:solidFill>
            </a:endParaRPr>
          </a:p>
          <a:p>
            <a:r>
              <a:rPr lang="en-US" sz="1400" b="1" dirty="0">
                <a:solidFill>
                  <a:srgbClr val="00B050"/>
                </a:solidFill>
              </a:rPr>
              <a:t>Are your customers taking advantage of this? Are you?</a:t>
            </a:r>
            <a:endParaRPr lang="en-US" sz="1400" dirty="0">
              <a:solidFill>
                <a:srgbClr val="00B050"/>
              </a:solidFill>
            </a:endParaRPr>
          </a:p>
          <a:p>
            <a:r>
              <a:rPr lang="en-US" sz="1400" b="1" dirty="0">
                <a:solidFill>
                  <a:srgbClr val="00B050"/>
                </a:solidFill>
              </a:rPr>
              <a:t> </a:t>
            </a:r>
            <a:endParaRPr lang="en-US" sz="1400" dirty="0">
              <a:solidFill>
                <a:srgbClr val="00B050"/>
              </a:solidFill>
            </a:endParaRPr>
          </a:p>
          <a:p>
            <a:r>
              <a:rPr lang="en-US" sz="1400" i="1" dirty="0">
                <a:solidFill>
                  <a:srgbClr val="00B050"/>
                </a:solidFill>
              </a:rPr>
              <a:t>When your customer is replacing an existing pump control system, are you taking advantage of all the savings that are available. Educating your customer can not only be helpful but extremely cost effective as well. Let us help you to realize the full potential of your project.</a:t>
            </a:r>
            <a:endParaRPr lang="en-US" sz="1400" dirty="0">
              <a:solidFill>
                <a:srgbClr val="00B050"/>
              </a:solidFill>
            </a:endParaRPr>
          </a:p>
          <a:p>
            <a:pPr algn="ctr"/>
            <a:endParaRPr lang="en-US" sz="2800" dirty="0">
              <a:latin typeface="Calibri" pitchFamily="34" charset="0"/>
            </a:endParaRPr>
          </a:p>
        </p:txBody>
      </p:sp>
      <p:pic>
        <p:nvPicPr>
          <p:cNvPr id="5" name="Picture 4" descr="https://encrypted-tbn0.gstatic.com/images?q=tbn:ANd9GcTBRfW_5bLelyuev2YGyDIO9D9jwX-LDEvskBSjtQztniJmhgdBcw"/>
          <p:cNvPicPr/>
          <p:nvPr/>
        </p:nvPicPr>
        <p:blipFill rotWithShape="1">
          <a:blip r:embed="rId4">
            <a:extLst>
              <a:ext uri="{28A0092B-C50C-407E-A947-70E740481C1C}">
                <a14:useLocalDpi xmlns:a14="http://schemas.microsoft.com/office/drawing/2010/main" val="0"/>
              </a:ext>
            </a:extLst>
          </a:blip>
          <a:srcRect l="4424" t="4882" r="2655" b="8053"/>
          <a:stretch/>
        </p:blipFill>
        <p:spPr bwMode="auto">
          <a:xfrm>
            <a:off x="1184107" y="1295400"/>
            <a:ext cx="1116965" cy="685800"/>
          </a:xfrm>
          <a:prstGeom prst="rect">
            <a:avLst/>
          </a:prstGeom>
          <a:noFill/>
          <a:ln>
            <a:noFill/>
          </a:ln>
          <a:extLst>
            <a:ext uri="{53640926-AAD7-44D8-BBD7-CCE9431645EC}">
              <a14:shadowObscured xmlns:a14="http://schemas.microsoft.com/office/drawing/2010/main"/>
            </a:ext>
          </a:extLst>
        </p:spPr>
      </p:pic>
      <p:pic>
        <p:nvPicPr>
          <p:cNvPr id="6" name="Picture 5" descr="C:\Users\Brett Patterson\AppData\Local\Temp\Temp1_smart-saver.logo.and.standards.zip\2.Medium\JPEG\DE-Smart-Saver-Incentive-Program-med-clr.jpg"/>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505495"/>
            <a:ext cx="2232660" cy="349250"/>
          </a:xfrm>
          <a:prstGeom prst="rect">
            <a:avLst/>
          </a:prstGeom>
          <a:noFill/>
          <a:ln>
            <a:noFill/>
          </a:ln>
        </p:spPr>
      </p:pic>
      <p:sp>
        <p:nvSpPr>
          <p:cNvPr id="7" name="TextBox 3"/>
          <p:cNvSpPr txBox="1">
            <a:spLocks noChangeArrowheads="1"/>
          </p:cNvSpPr>
          <p:nvPr/>
        </p:nvSpPr>
        <p:spPr bwMode="auto">
          <a:xfrm>
            <a:off x="838200" y="1295400"/>
            <a:ext cx="7467600" cy="769441"/>
          </a:xfrm>
          <a:prstGeom prst="rect">
            <a:avLst/>
          </a:prstGeom>
          <a:noFill/>
          <a:ln w="9525">
            <a:noFill/>
            <a:miter lim="800000"/>
            <a:headEnd/>
            <a:tailEnd/>
          </a:ln>
        </p:spPr>
        <p:txBody>
          <a:bodyPr>
            <a:spAutoFit/>
          </a:bodyPr>
          <a:lstStyle/>
          <a:p>
            <a:pPr algn="ctr"/>
            <a:r>
              <a:rPr lang="en-US" sz="4400" b="1" dirty="0" smtClean="0">
                <a:latin typeface="Calibri" pitchFamily="34" charset="0"/>
              </a:rPr>
              <a:t>ENERGY REBATES</a:t>
            </a:r>
            <a:endParaRPr lang="en-US" sz="4400" b="1" dirty="0">
              <a:latin typeface="Calibri" pitchFamily="34" charset="0"/>
            </a:endParaRPr>
          </a:p>
        </p:txBody>
      </p:sp>
      <p:pic>
        <p:nvPicPr>
          <p:cNvPr id="8" name="Picture 7" descr="http://www.comeval.es/imagenes/noticias/pump.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6408" y="2023243"/>
            <a:ext cx="775335" cy="523240"/>
          </a:xfrm>
          <a:prstGeom prst="rect">
            <a:avLst/>
          </a:prstGeom>
          <a:noFill/>
          <a:ln>
            <a:noFill/>
          </a:ln>
        </p:spPr>
      </p:pic>
      <p:sp>
        <p:nvSpPr>
          <p:cNvPr id="9" name="TextBox 5"/>
          <p:cNvSpPr txBox="1">
            <a:spLocks noChangeArrowheads="1"/>
          </p:cNvSpPr>
          <p:nvPr/>
        </p:nvSpPr>
        <p:spPr bwMode="auto">
          <a:xfrm>
            <a:off x="609600" y="3886200"/>
            <a:ext cx="7732143" cy="2585323"/>
          </a:xfrm>
          <a:prstGeom prst="rect">
            <a:avLst/>
          </a:prstGeom>
          <a:noFill/>
          <a:ln w="9525">
            <a:noFill/>
            <a:miter lim="800000"/>
            <a:headEnd/>
            <a:tailEnd/>
          </a:ln>
        </p:spPr>
        <p:txBody>
          <a:bodyPr wrap="square">
            <a:spAutoFit/>
          </a:bodyPr>
          <a:lstStyle/>
          <a:p>
            <a:r>
              <a:rPr lang="en-US" sz="1100" b="1" dirty="0"/>
              <a:t>Energy efficiency can be rewarding </a:t>
            </a:r>
            <a:endParaRPr lang="en-US" sz="1100" dirty="0"/>
          </a:p>
          <a:p>
            <a:r>
              <a:rPr lang="en-US" sz="1100" dirty="0"/>
              <a:t>Pumps can account for 75 percent or more of your energy use. By replacing your current pumps or investing in new high-efficiency pumps or VFD’s you can significantly lower your energy costs. Utility incentives are available in many areas to enable your customers to save money when updating their pump/motor control. If you’re unsure whether you or your customer qualifies for these rebates contact us, and it’s possible that the project you’re working can be more cost effective than you thought!</a:t>
            </a:r>
          </a:p>
          <a:p>
            <a:r>
              <a:rPr lang="en-US" sz="1100" b="1" dirty="0"/>
              <a:t>Pump &amp; Motor Incentives</a:t>
            </a:r>
            <a:endParaRPr lang="en-US" sz="1100" dirty="0"/>
          </a:p>
          <a:p>
            <a:r>
              <a:rPr lang="en-US" sz="1100" dirty="0"/>
              <a:t>In 2007, the Energy Independence and Security Act (</a:t>
            </a:r>
            <a:r>
              <a:rPr lang="en-US" sz="1100" dirty="0" err="1"/>
              <a:t>EISA</a:t>
            </a:r>
            <a:r>
              <a:rPr lang="en-US" sz="1100" dirty="0"/>
              <a:t>) was signed into law. One of the purposes of the act is to increase the efficiency of products and buildings in the U.S., including the pump and motor industry. Motors that are now considered energy efficient were deemed "standard" as of Dec. 19, 2010, when the legislation took effect, but did you know that VFD’s, and pumps are still eligible? That energy rebates alone can account for up to 50% of the purchase cost of VFD’s or energy efficient pumps? In addition some specific types of motors may still eligible for incentives through custom programs. If you have any questions concerning rebates in your area, or for a particular application, please call us and we’ll let you know if rebates may be available for your project.</a:t>
            </a:r>
          </a:p>
          <a:p>
            <a:pPr algn="ctr"/>
            <a:endParaRPr lang="en-US" sz="800" dirty="0">
              <a:latin typeface="Calibri" pitchFamily="34" charset="0"/>
            </a:endParaRPr>
          </a:p>
        </p:txBody>
      </p:sp>
    </p:spTree>
  </p:cSld>
  <p:clrMapOvr>
    <a:masterClrMapping/>
  </p:clrMapOvr>
  <p:transition advClick="0" advTm="12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470644" y="2133600"/>
            <a:ext cx="6483069"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1" name="Picture 2" descr="QCI BANNER.PNG"/>
          <p:cNvPicPr>
            <a:picLocks noChangeAspect="1"/>
          </p:cNvPicPr>
          <p:nvPr/>
        </p:nvPicPr>
        <p:blipFill>
          <a:blip r:embed="rId3"/>
          <a:srcRect/>
          <a:stretch>
            <a:fillRect/>
          </a:stretch>
        </p:blipFill>
        <p:spPr bwMode="auto">
          <a:xfrm>
            <a:off x="0" y="0"/>
            <a:ext cx="9144000" cy="1050925"/>
          </a:xfrm>
          <a:prstGeom prst="rect">
            <a:avLst/>
          </a:prstGeom>
          <a:noFill/>
          <a:ln w="9525">
            <a:noFill/>
            <a:miter lim="800000"/>
            <a:headEnd/>
            <a:tailEnd/>
          </a:ln>
        </p:spPr>
      </p:pic>
      <p:sp>
        <p:nvSpPr>
          <p:cNvPr id="40962" name="TextBox 5"/>
          <p:cNvSpPr txBox="1">
            <a:spLocks noChangeArrowheads="1"/>
          </p:cNvSpPr>
          <p:nvPr/>
        </p:nvSpPr>
        <p:spPr bwMode="auto">
          <a:xfrm>
            <a:off x="1245079" y="1446362"/>
            <a:ext cx="6934200" cy="3724275"/>
          </a:xfrm>
          <a:prstGeom prst="rect">
            <a:avLst/>
          </a:prstGeom>
          <a:noFill/>
          <a:ln w="9525">
            <a:noFill/>
            <a:miter lim="800000"/>
            <a:headEnd/>
            <a:tailEnd/>
          </a:ln>
        </p:spPr>
        <p:txBody>
          <a:bodyPr>
            <a:spAutoFit/>
          </a:bodyPr>
          <a:lstStyle/>
          <a:p>
            <a:pPr algn="ctr"/>
            <a:r>
              <a:rPr lang="en-US" sz="4000" dirty="0">
                <a:latin typeface="Calibri" pitchFamily="34" charset="0"/>
              </a:rPr>
              <a:t>Thank you for your time</a:t>
            </a:r>
          </a:p>
          <a:p>
            <a:pPr algn="ctr"/>
            <a:endParaRPr lang="en-US" sz="2800" dirty="0">
              <a:latin typeface="Calibri" pitchFamily="34" charset="0"/>
            </a:endParaRPr>
          </a:p>
          <a:p>
            <a:pPr algn="ctr"/>
            <a:r>
              <a:rPr lang="en-US" sz="2800" dirty="0">
                <a:latin typeface="Calibri" pitchFamily="34" charset="0"/>
              </a:rPr>
              <a:t>All questions and sales inquires may be directed to our </a:t>
            </a:r>
          </a:p>
          <a:p>
            <a:pPr algn="ctr"/>
            <a:r>
              <a:rPr lang="en-US" sz="2800" dirty="0">
                <a:latin typeface="Calibri" pitchFamily="34" charset="0"/>
              </a:rPr>
              <a:t>Sales Representatives:</a:t>
            </a:r>
          </a:p>
          <a:p>
            <a:pPr algn="ctr"/>
            <a:endParaRPr lang="en-US" sz="2800" dirty="0">
              <a:latin typeface="Calibri" pitchFamily="34" charset="0"/>
            </a:endParaRPr>
          </a:p>
          <a:p>
            <a:pPr algn="ctr"/>
            <a:r>
              <a:rPr lang="en-US" sz="2800" dirty="0">
                <a:latin typeface="Calibri" pitchFamily="34" charset="0"/>
              </a:rPr>
              <a:t>Office: (513) 272-3900</a:t>
            </a:r>
          </a:p>
          <a:p>
            <a:pPr algn="ctr"/>
            <a:r>
              <a:rPr lang="en-US" sz="2800" dirty="0">
                <a:latin typeface="Calibri" pitchFamily="34" charset="0"/>
              </a:rPr>
              <a:t>Email: </a:t>
            </a:r>
            <a:r>
              <a:rPr lang="en-US" sz="2800" dirty="0" smtClean="0">
                <a:latin typeface="Calibri" pitchFamily="34" charset="0"/>
              </a:rPr>
              <a:t>tpulskamp@qcipanels.com</a:t>
            </a:r>
            <a:endParaRPr lang="en-US" sz="2800" dirty="0">
              <a:latin typeface="Calibri" pitchFamily="34" charset="0"/>
            </a:endParaRPr>
          </a:p>
        </p:txBody>
      </p:sp>
    </p:spTree>
    <p:extLst>
      <p:ext uri="{BB962C8B-B14F-4D97-AF65-F5344CB8AC3E}">
        <p14:creationId xmlns:p14="http://schemas.microsoft.com/office/powerpoint/2010/main" val="3569822991"/>
      </p:ext>
    </p:extLst>
  </p:cSld>
  <p:clrMapOvr>
    <a:masterClrMapping/>
  </p:clrMapOvr>
  <p:transition advClick="0" advTm="12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QCI BANNER.PNG"/>
          <p:cNvPicPr>
            <a:picLocks noChangeAspect="1"/>
          </p:cNvPicPr>
          <p:nvPr/>
        </p:nvPicPr>
        <p:blipFill>
          <a:blip r:embed="rId2"/>
          <a:srcRect/>
          <a:stretch>
            <a:fillRect/>
          </a:stretch>
        </p:blipFill>
        <p:spPr bwMode="auto">
          <a:xfrm>
            <a:off x="0" y="0"/>
            <a:ext cx="9144000" cy="1050925"/>
          </a:xfrm>
          <a:prstGeom prst="rect">
            <a:avLst/>
          </a:prstGeom>
          <a:noFill/>
          <a:ln w="9525">
            <a:noFill/>
            <a:miter lim="800000"/>
            <a:headEnd/>
            <a:tailEnd/>
          </a:ln>
        </p:spPr>
      </p:pic>
      <p:pic>
        <p:nvPicPr>
          <p:cNvPr id="14339" name="Picture 4" descr="http://www.qcipanels.com/images/square_d_top_builder.jpg"/>
          <p:cNvPicPr>
            <a:picLocks noChangeAspect="1" noChangeArrowheads="1"/>
          </p:cNvPicPr>
          <p:nvPr/>
        </p:nvPicPr>
        <p:blipFill>
          <a:blip r:embed="rId3"/>
          <a:srcRect/>
          <a:stretch>
            <a:fillRect/>
          </a:stretch>
        </p:blipFill>
        <p:spPr bwMode="auto">
          <a:xfrm>
            <a:off x="2282095" y="5271612"/>
            <a:ext cx="789938" cy="1325489"/>
          </a:xfrm>
          <a:prstGeom prst="rect">
            <a:avLst/>
          </a:prstGeom>
          <a:noFill/>
          <a:ln w="9525">
            <a:noFill/>
            <a:miter lim="800000"/>
            <a:headEnd/>
            <a:tailEnd/>
          </a:ln>
        </p:spPr>
      </p:pic>
      <p:sp>
        <p:nvSpPr>
          <p:cNvPr id="14340" name="TextBox 7"/>
          <p:cNvSpPr txBox="1">
            <a:spLocks noChangeArrowheads="1"/>
          </p:cNvSpPr>
          <p:nvPr/>
        </p:nvSpPr>
        <p:spPr bwMode="auto">
          <a:xfrm>
            <a:off x="2677064" y="5919153"/>
            <a:ext cx="2971800" cy="646331"/>
          </a:xfrm>
          <a:prstGeom prst="rect">
            <a:avLst/>
          </a:prstGeom>
          <a:noFill/>
          <a:ln w="9525">
            <a:noFill/>
            <a:miter lim="800000"/>
            <a:headEnd/>
            <a:tailEnd/>
          </a:ln>
        </p:spPr>
        <p:txBody>
          <a:bodyPr wrap="square">
            <a:spAutoFit/>
          </a:bodyPr>
          <a:lstStyle/>
          <a:p>
            <a:pPr algn="ctr"/>
            <a:r>
              <a:rPr lang="en-US" b="1" i="1" dirty="0">
                <a:latin typeface="Times New Roman" panose="02020603050405020304" pitchFamily="18" charset="0"/>
                <a:cs typeface="Times New Roman" panose="02020603050405020304" pitchFamily="18" charset="0"/>
              </a:rPr>
              <a:t>Square D </a:t>
            </a:r>
            <a:r>
              <a:rPr lang="en-US" b="1" i="1" dirty="0" smtClean="0">
                <a:latin typeface="Times New Roman" panose="02020603050405020304" pitchFamily="18" charset="0"/>
                <a:cs typeface="Times New Roman" panose="02020603050405020304" pitchFamily="18" charset="0"/>
              </a:rPr>
              <a:t>Top </a:t>
            </a:r>
            <a:r>
              <a:rPr lang="en-US" b="1" i="1" dirty="0">
                <a:latin typeface="Times New Roman" panose="02020603050405020304" pitchFamily="18" charset="0"/>
                <a:cs typeface="Times New Roman" panose="02020603050405020304" pitchFamily="18" charset="0"/>
              </a:rPr>
              <a:t>Builder Platinum </a:t>
            </a:r>
            <a:r>
              <a:rPr lang="en-US" b="1" i="1" dirty="0" smtClean="0">
                <a:latin typeface="Times New Roman" panose="02020603050405020304" pitchFamily="18" charset="0"/>
                <a:cs typeface="Times New Roman" panose="02020603050405020304" pitchFamily="18" charset="0"/>
              </a:rPr>
              <a:t>Member</a:t>
            </a:r>
            <a:endParaRPr lang="en-US" dirty="0">
              <a:latin typeface="Calibri" pitchFamily="34" charset="0"/>
            </a:endParaRPr>
          </a:p>
        </p:txBody>
      </p:sp>
      <p:sp>
        <p:nvSpPr>
          <p:cNvPr id="2" name="AutoShape 2" descr="data:image/jpeg;base64,/9j/4AAQSkZJRgABAQAAAQABAAD/2wCEAAkGBxQNDg0MDBAODQ0ODRQNDQ0OGBANDQ4NFBYZFhQRFBYkKCggGBwmGxUUITEhKzUtOi4vFx81OD8sQykuMywBCgoKDg0OGhAPFzYdHB83NywsKyswLCwsNzY0LDc3KysrKzcsNzc3NDc3LCwrLjcsLCwsLDQ3LCssLCwsLDc3Lv/AABEIAOEA4QMBEQACEQEDEQH/xAAcAAEBAAMBAQEBAAAAAAAAAAAABwUGCAQDAgH/xABMEAAABQECBg0JBgMHBQAAAAAAAQIDBAUREgYHFyE1kxMVMVFTVHJ0krPD0dIUIjJBVXORsbQWNFJhgbIkcdMIM0JWocHUIyVidYT/xAAbAQEAAgMBAQAAAAAAAAAAAAAAAQQFBgcDAv/EADcRAQABAgEHCQgCAwEBAAAAAAABAgMRBAUGEzJRkRYxNFJTcXKxwhIUNYKSwdHhFSFBYfCBIv/aAAwDAQACEQMRAD8AuIAAAAAAAAAAAAAAAAAAAAAAAAAAAAAAAAAAAAAAAADzSqg0yZJeeZaUZWklxaEGZb5EZgPjt3G41F1jXeAbdxuNRdY13gG3cbjUXWNd4Bt3G41F1jXeAbdxuNRdY13gG3cbjUXWNd4Bt3G41F1jXeAbdxuNRdY13gG3cbjUXWNd4Bt3G41F1jXeAbdxuNRdY13gG3cbjUXWNd4Bt3G41F1jXeAbdxuNRdY13gG3cbjUXWNd4Bt3G41F1jXeAbdxuNRdY13gG3cbjUXWNd4Bt3G41F1jXeAbdxuNRdY13gPXHfS6knGlocQdti0GS0nYdh2GWbdIyAfmVKQwhTz7iGWkFeW44pLbaE76lHmIgHyptUYlpNcR9iShJ2KWwtDySPeM0mdgD1gAAAAACEf2gEkdQh2kR/wPaKBMJdcLeIAuFvEAXC3iALpbxAFwt4gC4W8QJLhbxAFwt4gQXC3iALhbxAFwt4gSXC3iBBcLeIElwt4gC6W8QBcLeIEFwt4gC4W8QJLhbxAFwt4gHSeJnQEDlSfqngfL+YSHskyca7VKp9OYkQW/N8199x9C3kkrzTXY0lJKP0bVbl4wHgvLJ4p9q0SWatGpyEOm0qXsDq0NyGXrhESmzQsnkEZqssJWbcIKKAAAAAAIRj/0hD5l2igTCYANsp2LubJZZkslH2J9pLzd5w0quLIlFaVmY7DGFvZ/yOzcqt1zONMzE/1u/wDXrFmqYxh6Ml1Q3outPwjy5S5Bvq4ftOorMl1Q3outPwhylyDfVw/ZqKzJdUN6LrT8Icpcg31cP2aisyXVDei60/CHKXIN9XD9morMl1Q3outPwhylyDfVw/ZqKzJdUN6LrT8Icpcg31cP2aisyXVDei60/CHKXIN9XD9morMl1Q3outPwhylyDfVw/ZqKzJdUN6LrT8Icpcg31cP2aisyXVDei60/CHKXIN9XD9morMl1Q3outPwhylyDfVw/ZqKzJdUN6LrT8Icpcg31cP2aisyXVD8MXWn4Q5S5Bvq4fs1FZkuqG9F1p+EOUuQb6uH7NRWZLqh+GLrT8Icpcg31cP2aisyXVDei60/CHKXIN9XD9morYTCTBh+lmyUwmiN8lm3sStkzN3b1uYrPTSMhkOcrGWxVNnH/AOcMcYw58cPJ8V0TTzsML74dI4mtAQOVJ+qeBDYKzQ0SzbdJbsaS0SktSWLmyJQqy82pKiUhaDsI7qiMrSIysMiMg/EWgJTIKZIedlPIt2HZSaQ2yZpumpCUJTaq6ZleVeMiUoiMiMyMMwAAAAAAIRj/ANIQ+ZdooEwmADovArRVM5gx1aRyzOvTb3iq82Rt7EM0KD7AAAAAAAAAAAAAAAAAAAASnHj6dL5En5sDc9Etm98vqVcp54TAbequkcTWgIHKk/VPAhuoAAAAAAAACE4/9IQ+ZdooEwl4JdF4FaKpnMGOrSOWZ16de8VXmyFvYh6sIagcOHKlpSS1R2FvEhVpEo0lbYZjxyLJ4yjKKLMzhFUxGKa6vZpmUxyvP8Uj9NzuG38lLHazwhV94ncZXn+KR+m53ByUsdrPCD3idxlef4pH6bncHJSx2s8IPeJ3GV5/ikfpudwclLHazwg94ncZXn+KR+m53ByUsdrPCD3idxlef4pH6bncHJSx2s8IPeJ3GV5/ikfpudwclLHazwg94ncZXn+KR+m53ByUsdrPCD3idxlef4pH6bncHJSx2s8IPeJ3GV5/ikfpudwclLHazwg94ncZXn+KR+m53ByUsdrPCD3idxlef4pH6bncHJSx2s8IPeJ3KDgjhO1VWNla8x1FiZEcztW0s/3JPPYr1/kZGRaxnLNt3Ibvs1/3TPNVv/e+PssW7kVwzoxz0AEpx4+nS+RJ+bA3PRLZvfL6lXKeeEwG3qrpHE1oCBypP1TwIbqAAAAAAAAAhGP/AEhD5l2igTCYAl0XgVoqmcwY6tI5ZnXpt7xVebIW9iH4w70TU+ZO/tMfWaOnWfFHmi7sS53HUWPAAAAAAAAAAAAAAB7aPVXYL6JUVdx1GbfQtB7qFl/iSdhZvyIysMiMV8qyW1lNqbV2MaZ/7GP9/wDcz6pqmmcYXrBDChqqsbK1/wBN5FhSI5nappR+svxJOw7FfIyMi5tnPNl3Ibvs1f3TOzVv/e+PsvW7kVwzwxz0SnHj6dL5En5sDc9Etm98vqVcp54TAbequkcTWgIHKk/VPAhuoAAAAAAAACE4/wDSEPmXaKBMJeA6LwK0VTOYMdWkcszr0294qvNkbexBhq0pyl1FttKlrVEcSlCCNSlKNJ2ERFnMwzVVTTltqqqcIiqP7lFzYlAdppPE5uof8I6X73k/a0/VT+VH2atz5SYLrJEp9h9lJndSp5txpJq3bCMyK0x90XrVycKK4q7pifJExMc8POPUAQ9LFNedSS2o8l1B2kS2mnXEGZZjIlERkPGvKLNE+zXciJ3TMRPmnCf8Q+m00nic3UP+EfPveT9rT9VP5T7NW42mk8Um6h/wh73k/a0/VT+T2atxtNJ4pN1L/hD3vJ+1p+qn8ns1bjaaTxObqH/CHveT9rT9VP5PZq3G00nic3UP+EPe8n7Wn6qfyezVuNppPE5uof8ACHveT9rT9VP5PZq3PM+wtpRodQ40ss5ocSptZEe5ak7DHtRXTXHtUTExvicYRhg+Y+kNixdvKRV4FxSk33FNrumZX2zQozSe+VpEdn5FvDF57opqyC77UY4RjHfjzvS1tw6DHMWQSnHj6dL5En5sDc9Etm98vqVcp54TAbequkcTWgIHKk/VPAhuoAAAAAAAACE4/wDSEPmXaKBMJeA6LwK0VTOYMdWkcszr0294qvNkbexDNCg+wBOcd33OFz3snBtOinSLnh9UK2U80JAN5VQELnik0Ox75/rVDnWknxCrup8oXrGw3IYJ7AAAAAAAhGNfTEj3TPVkOjaO/D6O+fNQvbctRGceTP4AaXp3vz6tYxmeegXu77w9LW3DoYcwZBKcePp0vkSfmwNz0S2b3y+pVynnhMBt6q6RxNaAgcqT9U8CG6gAAAAAAAAIRj/0hD5l2igTCYAOi8CtFUzmDHVpHLM69NveKrzZG3sQzQoPsATnHd9zhc97JwbTop0i54fVCtlPNCQDeVQAXPFJodj3z/WqHOtJPiFXdT5QvWNhuQwT2AAAAAABCMa2mJHumerIdG0d+H0d8+ahe25aiM48mfwA0vTvfn+xYxmeegXu77w9LW3DoYcwZBKcePp0vkSfmwNz0S2b3y+pVynnhMBt6s6RxNaAgcqT9U8D5bqAAAAAAAAAhGP/AEhD5l2igTCYAOi8CtFUzmDHVpHLM69NveKrzZG3sQzQoPsATnHd9zhc97JwbTop0i54fVCtlPNCQDeVQAXPFJodj3z/AFqhzrST4hV3U+UL1jYbkME9gAAAAAAQjGtpeR7pnqyHRtHfh9HfPmoXtuWojOPJn8ANL0735/sWMbnnoF7u+8PS1tw6GHL2QSnHj6dL5En5sDc9Etm98vqVMp/wmA29WdI4mtAQOVJ+qeBDdQAAAAAAAAEJx/6Qh8y7RQJhLwHReBWiqZzBjq0jlmdem3vFV5sjb2IZoUH2AJzju+5wue9k4Np0U6Rc8PqhWynmhIBvKoALnik0Ox75/rVDnWknxCrup8oXrGw3IYJ7AAAAAAAhGNbTEj3TPVkOjaO/D6O+fNQvbctRGceTP4AaXp3vz6tYxmeegXu77w9LW3DoYcwZBKcePp0vkSfmwNz0S2b3y+pVyn/CYDb1V0jia0BA5Un6p4EN1AAAAAAAAAQnH/pCHzLtFAmEvAdF4FaKpnMGOrSOWZ16be8VXmyNvYhmhQfYAnOO77nC572Tg2nRTpFzw+qFbKeaEgG8qgAueKTQ7Hvn+tUOdaSfEKu6nyhesbDchgnsAAAAAACEY1tMSPdM9WQ6No78Po7581C9ty1EZx5M/gBpene/Pq1jGZ56Be7vvD0tbcOhhzBkEpx4+nS+RJ+bA3PRLZvfL6lXKeeEwG3qrpHE1oCBypP1TwIbqAAAAAAAAAhGP/SEPmXaKBMJgCXReBWiqZzBjq0jlmdem3vFV5shb2IZoUH2AJzju+5wue9k4Np0U6Rc8PqhWynmhIBvKoALnik0Ox75/rVDnWknxCrup8oXrGw3IYJ7AAAAAAAhGNbTEj3TPVkOjaO/D6O+fNQvbctRGcebP4AaXp3vz6tYxmeegXu77w+7W3DoYcwZBKcePp0vkSfmwNz0S2b3y+pVynnhMBt6q6RxNaAgcqT9U8CG6gAAAAAAAAITj/0hD5l2igTCXgOi8CtFUzmDHVpHLM69NveKrzZG3sQzQoPsATnHd9zhc97JwbTop0i54fVCtlPNCQDeVUAXPFJodj3z/WqHOtJPiFXdT5Qu2NhuQwT2AAAAAABCMa+mJHumerIdG0d+H0d8+ahe25aiM48mfwA0vTvfn1axjM89Avd33h6WtuHQw5gyCU48fTpfIk/Ngbnols3vl9SrlPPCYDb1V0jia0BA5Un6p4EN1AAAAAAAAAQjH/pCHzLtFAmEwAdF4FaKpnMGOrSOWZ16be8VXmyNvYhmhQfYAnOO77nC572Tg2nRTpFzw+qFbKeaEgG8qgAueKTQ7Hvn+tUOdaSfEKu6nyhesbDchgnsAAAAAACEY1tMSPdM9WQ6No78Po7581C9ty1EZx5M/gBpene/Pq1jGZ56Be7vvD0tbcOhhzBkEpx4+nS+RJ+bA3PRLZvfL6lXKeeEwG3qrpHE1oCBypP1TwIbqAAAAAAAAAhGP/SEPmXaKBMJgA6LwK0VTOYMdWkcszr0294qvNkbexDKy5KGG1vPKJtptJrcWr0UpLdMxTt26rlcUURjM/1EPqZwjGWE+29P49H+JjIfwuX9jL41tG9o+NjCCNNixW4chp9aJd9aWztNKNjWVp/qZfEbDo5kGU5NerqvUTTE04Rj3w8L9dNURhKZDblYAV3FthNEiUxliVKZZdS68o21mZKIlOKMj+BkNIz7m3Kr+W1XLVuaqcI/uO5bs3KaacJltH23p/Ho/wATGH/hcv7GXrraN59t6fx6P8TD+Fy/sZNbRvPtvT+PR/iYfwuX9jJraN59t6fx6P8AEw/hcv7GTW0bz7b0/j0f4mH8Ll/Yya2jefben8ej/Ew/hcv7GTW0b0fxjT25VTefjOJeaU20SXEZ0mZIIj/1G85ksXLGR027tPs1RM/1Pep3ZiasYa0Ms82fwA0vTvfn+xYxueegXu77w9LW3DoYcvZBKcePp0vkSfmwNz0S2b3y+pVyn/CYDb1V0jia0BA5Un6p4EN1AAAAAAAAAQnH/pCHzLtFAmEvAdF4FaKpnMGOrSOWZ16be8VXmyNvYh+MO9E1PmTv7TH1mjp1nxR5ou7Eudx1FjwAAAAAAAAAAAAAAAS3TFbQXZM5makrsaI4anHVbi13TIm0b5+cRnvF/MrcBpBl1qzk1VmZxrrj+o/955/7+3rZomasdy4jni8lOPH06XyJPzYG56JbN75fUq5TzwmA29VdI4mtAQOVJ+qeBDdQAAAAAAAAEIx/6Qh8y7RQJhMAHReBWiqZzBjq0jlmdem3vFV5sjb2IfjDvRNT5k7+0x9Zo6dZ8UeaLuxLncdRY8AAAAAAAAAAAAAAGz4D4Hrqrt5V5qG2qx54t1R7uxN76vz9XwI8RnbO1GQ0YR/dyeaPvP8Arzetu3Nc/wCl3gQm4zTceOhLTTabqEJ3CL/c/Xb6xzi9ervVzcuTjVPPK9EREYQ+480pTjx9Ol8iT82BueiWze+X1KuU88JgNvVnSOJrQEDlSfqngfLdQAAAAAAAAEJx/wCkIfMu0UCYS8B0XgVoqmcwY6tI5ZnXpt7xVebI29iGSqMJEll2M8RqaeQbbiSM0maFFYZW+oVbF6uzcpuUbVM4w+piJjCWq5MadwL2uf7xmOUmcOtH0x+HlqKDJjTuBe1z/eHKTOHWj6Y/BqKDJjTuBe1z/eHKTOHWj6Y/BqKDJjTuBe1z/eHKTOHWj6Y/BqKDJjTuBe1z/eHKTOHWj6Y/BqKDJjTuBe1z/eHKTOHWj6Y/BqKDJjTuBe1z/eHKTOHWj6Y/BqKDJjTuBe1z/eHKTOHWj6Y/BqKDJjTuBe1z/eHKTOHWj6Y/BqKDJjTuBe1z/eHKTOHWj6Y/BqKDJjTuBe1z/eHKTOHWj6Y/BqKDJjTuBe1z/eHKTOHWj6Y/BqKG1QITcZpuPHQlpptN1CE7hF/ufrt9Yw169Xerm5cnGqeeXrEREYQ9A80gCU48fTpfIk/Ngbnols3vl9SrlPPCYDb1V0jia0BA5Un6p4EN1AAAAAAAAAQjH/pCHzLtFAmEwAdGYFF/2qmcwY6tI5XnXpt7xVebIW9iGasFB9lgBYBiWAYlgGJYAWAFgBYBiWAFgBYBiWAFgBYBiWAYpRjyLz6XyJPzYG6aJbN75fUq5T/hMBt6u6RxNaAgcqT9U8D5bqAAAAAAAAAhGP8A0hD5l2igTCYAl9CfURWEtZEWYiJSiIiHz7FM/wCDE8oXwjnSUI1dHVjgYyeUL4RzpKDV0dWOBieUL4RzpKDV0dWOBieUL4RzpKDV0dWOBjJ5QvhHOkoNXR1Y4GMnlC+Ec6Sg1dHVjgYyeUL4RzpKDV0dWOBjJ5QvhHOkoNXR1Y4GJ5QvhHOkoNXR1Y4GJ5QvhHOkoNXR1Y4GMnlC+Ec6Sg1dHVjgYnlC+Ec6Sg1dHVjgYyeUL4RzpKDV0dWOBjJ5QvhHOkoNXR1Y4GJ5QvhHOkoNXR1Y4GMnlC+Ec6Sg1dHVjgYvytw1WXlKVZuXjNVg+opiOaMB+RKHSOJrQEDlSfqngQ3UAAAAAAAABIMc2C8yoTYrsGK5JbRE2NakG0kkrvqOzzjL1GQCf5PKp7Pf6UfxAnEyeVT2e/0o/iAxMnlU9nv9KP4gMTJ5VPZ7/Sj+MDEyeVT2e/0o/iAxMnlU9nv9KP4gMTJ5VPZ7/Sj+IDEyeVT2e/0o/iAxMnlU9nv9KP4gMTJ5VPZ7/Sj+IDEyeVT2e/0o/iAxMnlU9nv9KP4gMTJ5VPZ7/Sj+IDEyeVT2e/0o/iAxMnlU9nv9KP4gMTJ5VPZ7/Sj+IDEyeVT2e/0o/iAxMnlU9nv9KP4wMTJ5VPZ7/Sj+IDEyeVT2e/0o/iAxXXFdTHYVHhxZbZsvtqfNbSjSak333FptMjMvRUR/qCG1AAAAAAAAAAAAAAAAAAAAAAAAAAAAAAAAAAAAAAD8E4RmaSUk1FuptK0v0AfsAAAAAAAGkYbYxm6VJbgojPTZS2yc2No7pESjMkJtsMzUdh5iIwGBypT/APLs74y/6ADN4I4ymqg+9DkR3qfJZZU+tD3nJJCCI1kZ2EpJkSiOwyLMAwycbrklaipVHlz2kqNOyEa0nuWkZklCyTaVp2Ge8A+jmMmopI1KwcmWF/5SD/02EBmcE8YzVTbmmTDseTCaU85GcMjNSE223VbtpGmwyMisMyAe/ADC9NbjOykMqjk1INg0KUThmZIQu9aRF+Oz9AGzgNZwLwuKrnNJLKmPI5Hk53lE5shlb5xZis3AHmw+w9aonk6FtKkvP2qJpCibNDSd1xR2H67CIvXn3gGVwQwkbq8NuawRptUbbrSjI1svJ9JCv0MjLfJRH6wGHw+w9TRHIraoy5JyUuKTcUTZpuGgrLLDttvl8AGGyoSPYFV6D/8ATAfSmY1krlx4U6nzKeqQ4lppTxGXnrMkptSZJO6ajIrSt3QH4rONjyabJp7dPkSXI7htmbSrylkmy1RIJJmRZwTg8+Vx32LUPg54AMG74IV5VTi+VLjOwj2VTewvW7JYmzzs5FmO0EM2AneHeMl2jSjY2uW+xdSaZa3Fx2VrMrxoSexqSZkRb4DyN4yaipJKTg5MNKiJSTvv5yPcP+5Afh/GtJi2OVGhzIjBnd2W8s/OtLN5zaE258xWlaA2uqVtEymMSobqkMTX48c30mbbrTTz6GXCI91CyvKRb/hVn9QDWW6clx9MdKCiMpenqKSlERhDaGVuIS5FcSnZUvoXsZnfOxSTdM73qDfMG5a5MGDJfIkvPw2XnkkRoInVtpUsrPVnM8wDIgAAAAACQYe0uSnCCPUKOuHJnIZT/ArdYTJSokLSpRtKUk1INtW6R+o/5gl7DwlwiT5qqRGNRFnMjSZGe/meMgQxVOwmW/UJkWrUyJEqa4D92S2m7JI0xzUSDMzVeI2yPOR+qz+QZ7EDoh3n7nVNAmWbwtw+apEuNGlsP+TvtmpUxJGbbarbCSRWeedhGaiI7SK7mO3MQnlEltv4RYQvRVocju0qUtC2ztbXamPaot/zr362gNg/s9aNmf8AsT6hkBUgEoxPy0R0YQyH1E20zOW64s9xKE3zM/gQJarg7WYtUrcmr1x5llhsv4WLIzpUk7UNN2ZyMkJI1KL8ayMB9MB8IGaJWn4jEhEiky3SbS8kzUlu3Oysz303rij/AF9QDM49Xjan0J1KNlU2px1LRW2uqQ6womystPOZWZrd0CHuyrTf8vTelK/oAhq1fwgdrlXobUyIqkbFJSSfKDdNThLdbVbnQg85tEhOay8rOZeol9G5U9nCSsqojDUqSanCcbeu3CYvNmarTWgrb1wt31nm3g2bbnCf2bB+LP8AyAQ3/BV+U7CZXVWm4847+zNNWG2kiWokWWKUWdBJPdPdAZYBKf7RWjYnPj6h0BUYv923yE/IBhcYCCVRqsSyIyKnSFFb6lpbUaT/AJkoiMvzAa9igiokYOsMPoS604uS242sryVIN9y0jIBsi8GULSTLz8uRFSdvkry0LaUX4XF3dkcLdtJalXiMyVaRmAzhAAAAAAAAnOHGAsuRUWqzRpLceYhsm1JetIrUkpN9KrqiO1KrppNNma0B5iiYTGk0eUUwjJN3ZTu3lHZ6Zf8ATst/mVlvqAf3BTF9L2wXVa9IYkPGytoks+car6DaM1HdQlNiDUViSz27u7aGOpOA9ao6nGaPNhqhqdNwkP5jWd0kkpaTbVdVYSfRVYd0j/IB6atQsIJrDkWU5R3WXCsUlRXrN5RWtnYZeo/UA/OAOLGVTpJSJUiPsLsZ6PKjsX1mtCyIkovmks1vnGZWGRoSWcjOwPDAxf1qlm6xSJ8ZEVbmyEajJK1nYSSUtJtrJKrCIjsPPYX6B6joOE25tjG6TZdiA86sWNQapp06PIiqXMlFIqDilupSSGyTsbSTumbhXry1KO7bYkt+0lucDFlTWWWmlxG31oQSVvOGs3HV/wCJas+a07TsLMW4QIY/CvFVDkxHG6ewzEl5lMu2uE2Zluoc3fNMrS3DsOw89lgDH1HASoS/s+uS9CU9S3P4ly+8ezNJdaWhSfM85dxqw7bM+f1gKiA0nDzBF6pTqLLjqYQinydlkbKa0uKRsrKyJFiTIzsaVmMy3SAa5PwEqzVVnVOky4UbyparFLUpTmxKNJmlSTaWndSW5vAPvtJhN7Up/wAGv+MA3fBCNMZi3Kw+1Kl7Io9lZIiRsR2XSzIRn3fUAzYCY4zMCajWX7rMiHtei6tmO+pbakvXTStZ3WzM7bT3TPd9QDypwawkIiSVVhERFYRWkeYv/nAfKZgNXZyDjVCqxjjK/vEtmtVpW7hpJtu8X5GdgClYN0VFNhx4DJmpDCLt5VhKWszNS1n+ZqUo/wBQGTAAAAAAAAAAAAAAAAAAAAAAAAAAAAAAAAAAAAAAAAAAAAAAAAAAAAAAAAAAAAAAAAAAAAAAAAAAAAAAAAAAAB//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descr="C:\Users\Brett Patterson\Pictures\Square 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5373039"/>
            <a:ext cx="1122634" cy="11226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Brett Patterson\Pictures\siemen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6007503"/>
            <a:ext cx="2235260" cy="50779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Brett Patterson\Pictures\AB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4200" y="5413910"/>
            <a:ext cx="1343639" cy="534666"/>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Brett Patterson\Pictures\allen bradle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5506898"/>
            <a:ext cx="1524889" cy="893901"/>
          </a:xfrm>
          <a:prstGeom prst="rect">
            <a:avLst/>
          </a:prstGeom>
          <a:noFill/>
          <a:extLst>
            <a:ext uri="{909E8E84-426E-40DD-AFC4-6F175D3DCCD1}">
              <a14:hiddenFill xmlns:a14="http://schemas.microsoft.com/office/drawing/2010/main">
                <a:solidFill>
                  <a:srgbClr val="FFFFFF"/>
                </a:solidFill>
              </a14:hiddenFill>
            </a:ext>
          </a:extLst>
        </p:spPr>
      </p:pic>
      <p:sp>
        <p:nvSpPr>
          <p:cNvPr id="14338" name="TextBox 3"/>
          <p:cNvSpPr txBox="1">
            <a:spLocks noChangeArrowheads="1"/>
          </p:cNvSpPr>
          <p:nvPr/>
        </p:nvSpPr>
        <p:spPr bwMode="auto">
          <a:xfrm>
            <a:off x="304800" y="1295400"/>
            <a:ext cx="8559860" cy="4247317"/>
          </a:xfrm>
          <a:prstGeom prst="rect">
            <a:avLst/>
          </a:prstGeom>
          <a:noFill/>
          <a:ln w="9525">
            <a:noFill/>
            <a:miter lim="800000"/>
            <a:headEnd/>
            <a:tailEnd/>
          </a:ln>
        </p:spPr>
        <p:txBody>
          <a:bodyPr wrap="square">
            <a:spAutoFit/>
          </a:bodyPr>
          <a:lstStyle/>
          <a:p>
            <a:pPr algn="ctr"/>
            <a:r>
              <a:rPr lang="en-US" b="1" dirty="0">
                <a:latin typeface="Calibri" pitchFamily="34" charset="0"/>
              </a:rPr>
              <a:t>Quality Controls Incorporated</a:t>
            </a:r>
            <a:r>
              <a:rPr lang="en-US" dirty="0">
                <a:latin typeface="Calibri" pitchFamily="34" charset="0"/>
              </a:rPr>
              <a:t> is dedicated to provide our customers </a:t>
            </a:r>
          </a:p>
          <a:p>
            <a:pPr algn="ctr"/>
            <a:r>
              <a:rPr lang="en-US" dirty="0">
                <a:latin typeface="Calibri" pitchFamily="34" charset="0"/>
              </a:rPr>
              <a:t>high </a:t>
            </a:r>
            <a:r>
              <a:rPr lang="en-US" b="1" dirty="0" smtClean="0">
                <a:latin typeface="Calibri" pitchFamily="34" charset="0"/>
              </a:rPr>
              <a:t>quality</a:t>
            </a:r>
            <a:r>
              <a:rPr lang="en-US" dirty="0" smtClean="0">
                <a:latin typeface="Calibri" pitchFamily="34" charset="0"/>
              </a:rPr>
              <a:t> </a:t>
            </a:r>
            <a:r>
              <a:rPr lang="en-US" dirty="0">
                <a:latin typeface="Calibri" pitchFamily="34" charset="0"/>
              </a:rPr>
              <a:t>panels at reasonable costs</a:t>
            </a:r>
            <a:r>
              <a:rPr lang="en-US" dirty="0" smtClean="0">
                <a:latin typeface="Calibri" pitchFamily="34" charset="0"/>
              </a:rPr>
              <a:t>.</a:t>
            </a:r>
          </a:p>
          <a:p>
            <a:pPr marL="285750" indent="-285750" algn="ctr">
              <a:buFont typeface="Arial" panose="020B0604020202020204" pitchFamily="34" charset="0"/>
              <a:buChar char="•"/>
            </a:pPr>
            <a:endParaRPr lang="en-US" dirty="0" smtClean="0">
              <a:latin typeface="Calibri" pitchFamily="34" charset="0"/>
            </a:endParaRPr>
          </a:p>
          <a:p>
            <a:pPr algn="ctr"/>
            <a:r>
              <a:rPr lang="en-US" dirty="0" smtClean="0">
                <a:latin typeface="Calibri" pitchFamily="34" charset="0"/>
              </a:rPr>
              <a:t>We </a:t>
            </a:r>
            <a:r>
              <a:rPr lang="en-US" dirty="0">
                <a:latin typeface="Calibri" pitchFamily="34" charset="0"/>
              </a:rPr>
              <a:t>have the capability to assist our customers in projects from </a:t>
            </a:r>
            <a:r>
              <a:rPr lang="en-US" dirty="0" smtClean="0">
                <a:latin typeface="Calibri" pitchFamily="34" charset="0"/>
              </a:rPr>
              <a:t>concept through startup</a:t>
            </a:r>
            <a:r>
              <a:rPr lang="en-US" dirty="0">
                <a:latin typeface="Calibri" pitchFamily="34" charset="0"/>
              </a:rPr>
              <a:t>.</a:t>
            </a:r>
          </a:p>
          <a:p>
            <a:pPr algn="ctr"/>
            <a:endParaRPr lang="en-US" dirty="0" smtClean="0">
              <a:latin typeface="Calibri" pitchFamily="34" charset="0"/>
            </a:endParaRPr>
          </a:p>
          <a:p>
            <a:pPr algn="ctr"/>
            <a:r>
              <a:rPr lang="en-US" dirty="0" smtClean="0">
                <a:latin typeface="Calibri" pitchFamily="34" charset="0"/>
              </a:rPr>
              <a:t> </a:t>
            </a:r>
          </a:p>
          <a:p>
            <a:pPr algn="ctr"/>
            <a:endParaRPr lang="en-US" dirty="0">
              <a:latin typeface="Calibri" pitchFamily="34" charset="0"/>
            </a:endParaRPr>
          </a:p>
          <a:p>
            <a:pPr algn="ctr"/>
            <a:r>
              <a:rPr lang="en-US" dirty="0" smtClean="0">
                <a:latin typeface="Calibri" pitchFamily="34" charset="0"/>
              </a:rPr>
              <a:t>			</a:t>
            </a:r>
            <a:endParaRPr lang="en-US" dirty="0">
              <a:latin typeface="Calibri" pitchFamily="34" charset="0"/>
            </a:endParaRPr>
          </a:p>
          <a:p>
            <a:pPr algn="ctr"/>
            <a:endParaRPr lang="en-US" dirty="0">
              <a:latin typeface="Calibri" pitchFamily="34" charset="0"/>
            </a:endParaRPr>
          </a:p>
          <a:p>
            <a:pPr algn="ctr"/>
            <a:endParaRPr lang="en-US" dirty="0" smtClean="0">
              <a:latin typeface="Calibri" pitchFamily="34" charset="0"/>
            </a:endParaRPr>
          </a:p>
          <a:p>
            <a:pPr algn="ctr"/>
            <a:r>
              <a:rPr lang="en-US" dirty="0" smtClean="0">
                <a:latin typeface="Calibri" pitchFamily="34" charset="0"/>
              </a:rPr>
              <a:t>We are partnered with the leading manufacturers in the control industry and can offer the assurance of products that meet or exceed desired specifications and will integrate into any existing applications.</a:t>
            </a:r>
            <a:endParaRPr lang="en-US" dirty="0">
              <a:latin typeface="Calibri" pitchFamily="34" charset="0"/>
            </a:endParaRPr>
          </a:p>
          <a:p>
            <a:pPr algn="ctr"/>
            <a:endParaRPr lang="en-US" dirty="0">
              <a:latin typeface="Calibri" pitchFamily="34" charset="0"/>
            </a:endParaRPr>
          </a:p>
          <a:p>
            <a:endParaRPr lang="en-US" dirty="0">
              <a:latin typeface="Calibri" pitchFamily="34" charset="0"/>
            </a:endParaRPr>
          </a:p>
        </p:txBody>
      </p:sp>
      <p:pic>
        <p:nvPicPr>
          <p:cNvPr id="2056" name="Picture 8" descr="C:\Users\Brett Patterson\Pictures\Schneider.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6582" y="5344535"/>
            <a:ext cx="1728567" cy="5093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P9.PNG"/>
          <p:cNvPicPr>
            <a:picLocks noChangeAspect="1"/>
          </p:cNvPicPr>
          <p:nvPr/>
        </p:nvPicPr>
        <p:blipFill>
          <a:blip r:embed="rId9"/>
          <a:srcRect/>
          <a:stretch>
            <a:fillRect/>
          </a:stretch>
        </p:blipFill>
        <p:spPr bwMode="auto">
          <a:xfrm>
            <a:off x="5105400" y="2438400"/>
            <a:ext cx="3370262" cy="1542010"/>
          </a:xfrm>
          <a:prstGeom prst="rect">
            <a:avLst/>
          </a:prstGeom>
          <a:noFill/>
          <a:ln w="9525">
            <a:noFill/>
            <a:miter lim="800000"/>
            <a:headEnd/>
            <a:tailEnd/>
          </a:ln>
        </p:spPr>
      </p:pic>
      <p:pic>
        <p:nvPicPr>
          <p:cNvPr id="1026" name="Picture 2" descr="http://www.echcorp.us.com/files/6913/4127/3942/sidephoto-design.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8729" y="2438400"/>
            <a:ext cx="1061830" cy="15420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rth East Waste Water Treatment Plan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2089" y="2438400"/>
            <a:ext cx="3006920" cy="15420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10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QCI BANNER.PNG"/>
          <p:cNvPicPr>
            <a:picLocks noChangeAspect="1"/>
          </p:cNvPicPr>
          <p:nvPr/>
        </p:nvPicPr>
        <p:blipFill>
          <a:blip r:embed="rId2"/>
          <a:srcRect/>
          <a:stretch>
            <a:fillRect/>
          </a:stretch>
        </p:blipFill>
        <p:spPr bwMode="auto">
          <a:xfrm>
            <a:off x="0" y="0"/>
            <a:ext cx="9144000" cy="1050925"/>
          </a:xfrm>
          <a:prstGeom prst="rect">
            <a:avLst/>
          </a:prstGeom>
          <a:noFill/>
          <a:ln w="9525">
            <a:noFill/>
            <a:miter lim="800000"/>
            <a:headEnd/>
            <a:tailEnd/>
          </a:ln>
        </p:spPr>
      </p:pic>
      <p:sp>
        <p:nvSpPr>
          <p:cNvPr id="15362" name="TextBox 3"/>
          <p:cNvSpPr txBox="1">
            <a:spLocks noChangeArrowheads="1"/>
          </p:cNvSpPr>
          <p:nvPr/>
        </p:nvSpPr>
        <p:spPr bwMode="auto">
          <a:xfrm>
            <a:off x="762000" y="1447800"/>
            <a:ext cx="7772400" cy="4678204"/>
          </a:xfrm>
          <a:prstGeom prst="rect">
            <a:avLst/>
          </a:prstGeom>
          <a:noFill/>
          <a:ln w="9525">
            <a:noFill/>
            <a:miter lim="800000"/>
            <a:headEnd/>
            <a:tailEnd/>
          </a:ln>
        </p:spPr>
        <p:txBody>
          <a:bodyPr>
            <a:spAutoFit/>
          </a:bodyPr>
          <a:lstStyle/>
          <a:p>
            <a:r>
              <a:rPr lang="en-US" sz="2800" b="1" dirty="0">
                <a:latin typeface="Calibri" pitchFamily="34" charset="0"/>
              </a:rPr>
              <a:t>Company Profile</a:t>
            </a:r>
            <a:r>
              <a:rPr lang="en-US" b="1" dirty="0">
                <a:latin typeface="Calibri" pitchFamily="34" charset="0"/>
              </a:rPr>
              <a:t/>
            </a:r>
            <a:br>
              <a:rPr lang="en-US" b="1" dirty="0">
                <a:latin typeface="Calibri" pitchFamily="34" charset="0"/>
              </a:rPr>
            </a:br>
            <a:r>
              <a:rPr lang="en-US" b="1" dirty="0">
                <a:latin typeface="Calibri" pitchFamily="34" charset="0"/>
              </a:rPr>
              <a:t/>
            </a:r>
            <a:br>
              <a:rPr lang="en-US" b="1" dirty="0">
                <a:latin typeface="Calibri" pitchFamily="34" charset="0"/>
              </a:rPr>
            </a:br>
            <a:r>
              <a:rPr lang="en-US" dirty="0">
                <a:latin typeface="Calibri" pitchFamily="34" charset="0"/>
              </a:rPr>
              <a:t>In 1994, after </a:t>
            </a:r>
            <a:r>
              <a:rPr lang="en-US" b="1" dirty="0">
                <a:latin typeface="Calibri" pitchFamily="34" charset="0"/>
              </a:rPr>
              <a:t>25 years</a:t>
            </a:r>
            <a:r>
              <a:rPr lang="en-US" dirty="0">
                <a:latin typeface="Calibri" pitchFamily="34" charset="0"/>
              </a:rPr>
              <a:t> prior field service </a:t>
            </a:r>
            <a:r>
              <a:rPr lang="en-US" dirty="0" smtClean="0">
                <a:latin typeface="Calibri" pitchFamily="34" charset="0"/>
              </a:rPr>
              <a:t>of</a:t>
            </a:r>
          </a:p>
          <a:p>
            <a:r>
              <a:rPr lang="en-US" dirty="0" smtClean="0">
                <a:latin typeface="Calibri" pitchFamily="34" charset="0"/>
              </a:rPr>
              <a:t>electrical </a:t>
            </a:r>
            <a:r>
              <a:rPr lang="en-US" dirty="0">
                <a:latin typeface="Calibri" pitchFamily="34" charset="0"/>
              </a:rPr>
              <a:t>control systems and </a:t>
            </a:r>
            <a:r>
              <a:rPr lang="en-US" dirty="0" smtClean="0">
                <a:latin typeface="Calibri" pitchFamily="34" charset="0"/>
              </a:rPr>
              <a:t>ancillary</a:t>
            </a:r>
          </a:p>
          <a:p>
            <a:r>
              <a:rPr lang="en-US" dirty="0" smtClean="0">
                <a:latin typeface="Calibri" pitchFamily="34" charset="0"/>
              </a:rPr>
              <a:t>equipment </a:t>
            </a:r>
            <a:r>
              <a:rPr lang="en-US" dirty="0">
                <a:latin typeface="Calibri" pitchFamily="34" charset="0"/>
              </a:rPr>
              <a:t>the founders of </a:t>
            </a:r>
            <a:r>
              <a:rPr lang="en-US" b="1" dirty="0">
                <a:latin typeface="Calibri" pitchFamily="34" charset="0"/>
              </a:rPr>
              <a:t>Quality </a:t>
            </a:r>
            <a:r>
              <a:rPr lang="en-US" b="1" dirty="0" smtClean="0">
                <a:latin typeface="Calibri" pitchFamily="34" charset="0"/>
              </a:rPr>
              <a:t>Controls</a:t>
            </a:r>
          </a:p>
          <a:p>
            <a:r>
              <a:rPr lang="en-US" b="1" dirty="0" smtClean="0">
                <a:latin typeface="Calibri" pitchFamily="34" charset="0"/>
              </a:rPr>
              <a:t>Incorporated</a:t>
            </a:r>
            <a:r>
              <a:rPr lang="en-US" dirty="0" smtClean="0">
                <a:latin typeface="Calibri" pitchFamily="34" charset="0"/>
              </a:rPr>
              <a:t> </a:t>
            </a:r>
            <a:r>
              <a:rPr lang="en-US" dirty="0">
                <a:latin typeface="Calibri" pitchFamily="34" charset="0"/>
              </a:rPr>
              <a:t>felt a great need for </a:t>
            </a:r>
            <a:r>
              <a:rPr lang="en-US" dirty="0" smtClean="0">
                <a:latin typeface="Calibri" pitchFamily="34" charset="0"/>
              </a:rPr>
              <a:t>the</a:t>
            </a:r>
          </a:p>
          <a:p>
            <a:r>
              <a:rPr lang="en-US" dirty="0" smtClean="0">
                <a:latin typeface="Calibri" pitchFamily="34" charset="0"/>
              </a:rPr>
              <a:t>manufacturing </a:t>
            </a:r>
            <a:r>
              <a:rPr lang="en-US" dirty="0">
                <a:latin typeface="Calibri" pitchFamily="34" charset="0"/>
              </a:rPr>
              <a:t>of reliable and quality control panels. Using this knowledge we insist upon utilizing only quality components with a high standard of excellence.</a:t>
            </a:r>
          </a:p>
          <a:p>
            <a:endParaRPr lang="en-US" dirty="0">
              <a:latin typeface="Calibri" pitchFamily="34" charset="0"/>
            </a:endParaRPr>
          </a:p>
          <a:p>
            <a:r>
              <a:rPr lang="en-US" b="1" dirty="0">
                <a:latin typeface="Calibri" pitchFamily="34" charset="0"/>
              </a:rPr>
              <a:t>Quality Controls Incorporated</a:t>
            </a:r>
            <a:r>
              <a:rPr lang="en-US" dirty="0">
                <a:latin typeface="Calibri" pitchFamily="34" charset="0"/>
              </a:rPr>
              <a:t> specializes in providing custom tailored control panels for your specific application.</a:t>
            </a:r>
          </a:p>
          <a:p>
            <a:endParaRPr lang="en-US" dirty="0">
              <a:latin typeface="Calibri" pitchFamily="34" charset="0"/>
            </a:endParaRPr>
          </a:p>
          <a:p>
            <a:r>
              <a:rPr lang="en-US" dirty="0">
                <a:latin typeface="Calibri" pitchFamily="34" charset="0"/>
              </a:rPr>
              <a:t>Our "</a:t>
            </a:r>
            <a:r>
              <a:rPr lang="en-US" b="1" dirty="0">
                <a:latin typeface="Calibri" pitchFamily="34" charset="0"/>
              </a:rPr>
              <a:t>Total Capabilities</a:t>
            </a:r>
            <a:r>
              <a:rPr lang="en-US" dirty="0">
                <a:latin typeface="Calibri" pitchFamily="34" charset="0"/>
              </a:rPr>
              <a:t>" in custom design allows us to provide you with the most cost effective and safe solution for protecting your valuable equipment from concept to start up.</a:t>
            </a:r>
            <a:br>
              <a:rPr lang="en-US" dirty="0">
                <a:latin typeface="Calibri" pitchFamily="34" charset="0"/>
              </a:rPr>
            </a:br>
            <a:endParaRPr lang="en-US" dirty="0">
              <a:latin typeface="Calibri" pitchFamily="34" charset="0"/>
            </a:endParaRPr>
          </a:p>
        </p:txBody>
      </p:sp>
      <p:pic>
        <p:nvPicPr>
          <p:cNvPr id="4" name="Picture 8" descr="P11.PNG"/>
          <p:cNvPicPr>
            <a:picLocks noChangeAspect="1"/>
          </p:cNvPicPr>
          <p:nvPr/>
        </p:nvPicPr>
        <p:blipFill>
          <a:blip r:embed="rId3"/>
          <a:srcRect/>
          <a:stretch>
            <a:fillRect/>
          </a:stretch>
        </p:blipFill>
        <p:spPr bwMode="auto">
          <a:xfrm>
            <a:off x="5257800" y="1071053"/>
            <a:ext cx="2881947" cy="2209800"/>
          </a:xfrm>
          <a:prstGeom prst="rect">
            <a:avLst/>
          </a:prstGeom>
          <a:noFill/>
          <a:ln w="9525">
            <a:noFill/>
            <a:miter lim="800000"/>
            <a:headEnd/>
            <a:tailEnd/>
          </a:ln>
        </p:spPr>
      </p:pic>
    </p:spTree>
  </p:cSld>
  <p:clrMapOvr>
    <a:masterClrMapping/>
  </p:clrMapOvr>
  <p:transition advClick="0" advTm="10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QCI BANNER.PNG"/>
          <p:cNvPicPr>
            <a:picLocks noChangeAspect="1"/>
          </p:cNvPicPr>
          <p:nvPr/>
        </p:nvPicPr>
        <p:blipFill>
          <a:blip r:embed="rId2"/>
          <a:srcRect/>
          <a:stretch>
            <a:fillRect/>
          </a:stretch>
        </p:blipFill>
        <p:spPr bwMode="auto">
          <a:xfrm>
            <a:off x="0" y="0"/>
            <a:ext cx="9144000" cy="1050925"/>
          </a:xfrm>
          <a:prstGeom prst="rect">
            <a:avLst/>
          </a:prstGeom>
          <a:noFill/>
          <a:ln w="9525">
            <a:noFill/>
            <a:miter lim="800000"/>
            <a:headEnd/>
            <a:tailEnd/>
          </a:ln>
        </p:spPr>
      </p:pic>
      <p:sp>
        <p:nvSpPr>
          <p:cNvPr id="16386" name="TextBox 3"/>
          <p:cNvSpPr txBox="1">
            <a:spLocks noChangeArrowheads="1"/>
          </p:cNvSpPr>
          <p:nvPr/>
        </p:nvSpPr>
        <p:spPr bwMode="auto">
          <a:xfrm>
            <a:off x="338317" y="1256943"/>
            <a:ext cx="8458200" cy="2400657"/>
          </a:xfrm>
          <a:prstGeom prst="rect">
            <a:avLst/>
          </a:prstGeom>
          <a:noFill/>
          <a:ln w="9525">
            <a:noFill/>
            <a:miter lim="800000"/>
            <a:headEnd/>
            <a:tailEnd/>
          </a:ln>
        </p:spPr>
        <p:txBody>
          <a:bodyPr wrap="square">
            <a:spAutoFit/>
          </a:bodyPr>
          <a:lstStyle/>
          <a:p>
            <a:r>
              <a:rPr lang="en-US" sz="1600" b="1" dirty="0" smtClean="0">
                <a:latin typeface="Calibri" pitchFamily="34" charset="0"/>
              </a:rPr>
              <a:t>OUR MISSION</a:t>
            </a:r>
            <a:endParaRPr lang="en-US" sz="1600" b="1" dirty="0">
              <a:latin typeface="Calibri" pitchFamily="34" charset="0"/>
            </a:endParaRPr>
          </a:p>
          <a:p>
            <a:endParaRPr lang="en-US" sz="600" dirty="0">
              <a:latin typeface="Calibri" pitchFamily="34" charset="0"/>
            </a:endParaRPr>
          </a:p>
          <a:p>
            <a:r>
              <a:rPr lang="en-US" sz="1100" b="1" dirty="0">
                <a:latin typeface="Calibri" pitchFamily="34" charset="0"/>
              </a:rPr>
              <a:t>At Quality Controls</a:t>
            </a:r>
            <a:r>
              <a:rPr lang="en-US" sz="1100" dirty="0">
                <a:latin typeface="Calibri" pitchFamily="34" charset="0"/>
              </a:rPr>
              <a:t>,</a:t>
            </a:r>
          </a:p>
          <a:p>
            <a:r>
              <a:rPr lang="en-US" sz="1100" dirty="0">
                <a:latin typeface="Calibri" pitchFamily="34" charset="0"/>
              </a:rPr>
              <a:t>We attribute our existence to our </a:t>
            </a:r>
            <a:r>
              <a:rPr lang="en-US" sz="1100" b="1" dirty="0">
                <a:latin typeface="Calibri" pitchFamily="34" charset="0"/>
              </a:rPr>
              <a:t>Customers</a:t>
            </a:r>
            <a:r>
              <a:rPr lang="en-US" sz="1100" dirty="0">
                <a:latin typeface="Calibri" pitchFamily="34" charset="0"/>
              </a:rPr>
              <a:t> we serve</a:t>
            </a:r>
            <a:r>
              <a:rPr lang="en-US" sz="1100" dirty="0" smtClean="0">
                <a:latin typeface="Calibri" pitchFamily="34" charset="0"/>
              </a:rPr>
              <a:t>.</a:t>
            </a:r>
            <a:endParaRPr lang="en-US" sz="1100" dirty="0"/>
          </a:p>
          <a:p>
            <a:r>
              <a:rPr lang="en-US" sz="600" dirty="0">
                <a:latin typeface="Calibri" pitchFamily="34" charset="0"/>
              </a:rPr>
              <a:t/>
            </a:r>
            <a:br>
              <a:rPr lang="en-US" sz="600" dirty="0">
                <a:latin typeface="Calibri" pitchFamily="34" charset="0"/>
              </a:rPr>
            </a:br>
            <a:r>
              <a:rPr lang="en-US" sz="1100" dirty="0">
                <a:latin typeface="Calibri" pitchFamily="34" charset="0"/>
              </a:rPr>
              <a:t>We attribute our success to our </a:t>
            </a:r>
            <a:r>
              <a:rPr lang="en-US" sz="1100" b="1" dirty="0">
                <a:latin typeface="Calibri" pitchFamily="34" charset="0"/>
              </a:rPr>
              <a:t>Employees</a:t>
            </a:r>
            <a:r>
              <a:rPr lang="en-US" sz="1100" dirty="0">
                <a:latin typeface="Calibri" pitchFamily="34" charset="0"/>
              </a:rPr>
              <a:t>.</a:t>
            </a:r>
          </a:p>
          <a:p>
            <a:r>
              <a:rPr lang="en-US" sz="600" dirty="0">
                <a:latin typeface="Calibri" pitchFamily="34" charset="0"/>
              </a:rPr>
              <a:t/>
            </a:r>
            <a:br>
              <a:rPr lang="en-US" sz="600" dirty="0">
                <a:latin typeface="Calibri" pitchFamily="34" charset="0"/>
              </a:rPr>
            </a:br>
            <a:r>
              <a:rPr lang="en-US" sz="1100" b="1" dirty="0">
                <a:latin typeface="Calibri" pitchFamily="34" charset="0"/>
              </a:rPr>
              <a:t>Our Vision is to</a:t>
            </a:r>
            <a:r>
              <a:rPr lang="en-US" sz="1100" dirty="0">
                <a:latin typeface="Calibri" pitchFamily="34" charset="0"/>
              </a:rPr>
              <a:t>:</a:t>
            </a:r>
          </a:p>
          <a:p>
            <a:r>
              <a:rPr lang="en-US" sz="1100" dirty="0">
                <a:latin typeface="Calibri" pitchFamily="34" charset="0"/>
              </a:rPr>
              <a:t>Excel and become the best in our business; through sustained profitable growth within the industries we serve, and by diversifying into other markets while utilizing the most advanced technologies.</a:t>
            </a:r>
          </a:p>
          <a:p>
            <a:r>
              <a:rPr lang="en-US" sz="600" dirty="0">
                <a:latin typeface="Calibri" pitchFamily="34" charset="0"/>
              </a:rPr>
              <a:t/>
            </a:r>
            <a:br>
              <a:rPr lang="en-US" sz="600" dirty="0">
                <a:latin typeface="Calibri" pitchFamily="34" charset="0"/>
              </a:rPr>
            </a:br>
            <a:r>
              <a:rPr lang="en-US" sz="1100" b="1" dirty="0">
                <a:latin typeface="Calibri" pitchFamily="34" charset="0"/>
              </a:rPr>
              <a:t>Accordingly our Mission is to</a:t>
            </a:r>
            <a:r>
              <a:rPr lang="en-US" sz="1100" dirty="0">
                <a:latin typeface="Calibri" pitchFamily="34" charset="0"/>
              </a:rPr>
              <a:t>:</a:t>
            </a:r>
          </a:p>
          <a:p>
            <a:r>
              <a:rPr lang="en-US" sz="1100" dirty="0">
                <a:latin typeface="Calibri" pitchFamily="34" charset="0"/>
              </a:rPr>
              <a:t>Provide outstanding value to our customers by; listening to them, fully understanding their needs, furnishing the best quality products and services at competitive prices in the most timely manor, and always stand behind our products and services. We will enhance the value of our company by treating all employees fairly and equitable</a:t>
            </a:r>
            <a:r>
              <a:rPr lang="en-US" sz="1100" dirty="0" smtClean="0">
                <a:latin typeface="Calibri" pitchFamily="34" charset="0"/>
              </a:rPr>
              <a:t>.</a:t>
            </a:r>
            <a:endParaRPr lang="en-US" sz="1100" dirty="0">
              <a:latin typeface="Calibri" pitchFamily="34" charset="0"/>
            </a:endParaRPr>
          </a:p>
        </p:txBody>
      </p:sp>
      <p:sp>
        <p:nvSpPr>
          <p:cNvPr id="4" name="TextBox 3"/>
          <p:cNvSpPr txBox="1">
            <a:spLocks noChangeArrowheads="1"/>
          </p:cNvSpPr>
          <p:nvPr/>
        </p:nvSpPr>
        <p:spPr bwMode="auto">
          <a:xfrm>
            <a:off x="338317" y="3657600"/>
            <a:ext cx="7772400" cy="2985433"/>
          </a:xfrm>
          <a:prstGeom prst="rect">
            <a:avLst/>
          </a:prstGeom>
          <a:noFill/>
          <a:ln w="9525">
            <a:noFill/>
            <a:miter lim="800000"/>
            <a:headEnd/>
            <a:tailEnd/>
          </a:ln>
        </p:spPr>
        <p:txBody>
          <a:bodyPr>
            <a:spAutoFit/>
          </a:bodyPr>
          <a:lstStyle/>
          <a:p>
            <a:r>
              <a:rPr lang="en-US" sz="1600" b="1" dirty="0" smtClean="0">
                <a:latin typeface="Calibri" pitchFamily="34" charset="0"/>
              </a:rPr>
              <a:t>OUR FOCUS</a:t>
            </a:r>
          </a:p>
          <a:p>
            <a:endParaRPr lang="en-US" sz="600" dirty="0">
              <a:latin typeface="Calibri" pitchFamily="34" charset="0"/>
            </a:endParaRPr>
          </a:p>
          <a:p>
            <a:r>
              <a:rPr lang="en-US" sz="1100" b="1" dirty="0">
                <a:latin typeface="Calibri" pitchFamily="34" charset="0"/>
              </a:rPr>
              <a:t>Quality</a:t>
            </a:r>
            <a:r>
              <a:rPr lang="en-US" sz="1100" dirty="0">
                <a:latin typeface="Calibri" pitchFamily="34" charset="0"/>
              </a:rPr>
              <a:t>: Our customers demand and expect quality. All employees must make every effort to meet our customer’s expectations.</a:t>
            </a:r>
          </a:p>
          <a:p>
            <a:endParaRPr lang="en-US" sz="600" dirty="0">
              <a:latin typeface="Calibri" pitchFamily="34" charset="0"/>
            </a:endParaRPr>
          </a:p>
          <a:p>
            <a:r>
              <a:rPr lang="en-US" sz="1100" b="1" dirty="0">
                <a:latin typeface="Calibri" pitchFamily="34" charset="0"/>
              </a:rPr>
              <a:t>Customers</a:t>
            </a:r>
            <a:r>
              <a:rPr lang="en-US" sz="1100" dirty="0">
                <a:latin typeface="Calibri" pitchFamily="34" charset="0"/>
              </a:rPr>
              <a:t>: Customers will always come first. Servicing them in a manor that exceeds their expectations and providing them with complete satisfaction is our absolute goal.</a:t>
            </a:r>
          </a:p>
          <a:p>
            <a:endParaRPr lang="en-US" sz="600" dirty="0">
              <a:latin typeface="Calibri" pitchFamily="34" charset="0"/>
            </a:endParaRPr>
          </a:p>
          <a:p>
            <a:r>
              <a:rPr lang="en-US" sz="1100" b="1" dirty="0">
                <a:latin typeface="Calibri" pitchFamily="34" charset="0"/>
              </a:rPr>
              <a:t>Integrity</a:t>
            </a:r>
            <a:r>
              <a:rPr lang="en-US" sz="1100" dirty="0">
                <a:latin typeface="Calibri" pitchFamily="34" charset="0"/>
              </a:rPr>
              <a:t>: In all our actions, integrity must never be compromised. We must always endeavor to do the right thing.</a:t>
            </a:r>
          </a:p>
          <a:p>
            <a:endParaRPr lang="en-US" sz="600" dirty="0">
              <a:latin typeface="Calibri" pitchFamily="34" charset="0"/>
            </a:endParaRPr>
          </a:p>
          <a:p>
            <a:r>
              <a:rPr lang="en-US" sz="1100" b="1" dirty="0">
                <a:latin typeface="Calibri" pitchFamily="34" charset="0"/>
              </a:rPr>
              <a:t>Company</a:t>
            </a:r>
            <a:r>
              <a:rPr lang="en-US" sz="1100" dirty="0">
                <a:latin typeface="Calibri" pitchFamily="34" charset="0"/>
              </a:rPr>
              <a:t>: Every action of every employee has an affect on Quality Controls, Inc. Always act in the best interest of the company.</a:t>
            </a:r>
          </a:p>
          <a:p>
            <a:endParaRPr lang="en-US" sz="600" dirty="0">
              <a:latin typeface="Calibri" pitchFamily="34" charset="0"/>
            </a:endParaRPr>
          </a:p>
          <a:p>
            <a:r>
              <a:rPr lang="en-US" sz="1100" b="1" dirty="0">
                <a:latin typeface="Calibri" pitchFamily="34" charset="0"/>
              </a:rPr>
              <a:t>Continuous Improvement</a:t>
            </a:r>
            <a:r>
              <a:rPr lang="en-US" sz="1100" dirty="0">
                <a:latin typeface="Calibri" pitchFamily="34" charset="0"/>
              </a:rPr>
              <a:t>: in order to build a better tomorrow, every employee must strive for excellence and self improvement.</a:t>
            </a:r>
          </a:p>
          <a:p>
            <a:endParaRPr lang="en-US" sz="600" dirty="0">
              <a:latin typeface="Calibri" pitchFamily="34" charset="0"/>
            </a:endParaRPr>
          </a:p>
          <a:p>
            <a:r>
              <a:rPr lang="en-US" sz="1100" b="1" dirty="0">
                <a:latin typeface="Calibri" pitchFamily="34" charset="0"/>
              </a:rPr>
              <a:t>Peers</a:t>
            </a:r>
            <a:r>
              <a:rPr lang="en-US" sz="1100" dirty="0">
                <a:latin typeface="Calibri" pitchFamily="34" charset="0"/>
              </a:rPr>
              <a:t>: Never forget that we are a team working towards a common goal.</a:t>
            </a:r>
          </a:p>
          <a:p>
            <a:endParaRPr lang="en-US" sz="600" dirty="0">
              <a:latin typeface="Calibri" pitchFamily="34" charset="0"/>
            </a:endParaRPr>
          </a:p>
          <a:p>
            <a:r>
              <a:rPr lang="en-US" sz="1100" b="1" dirty="0">
                <a:latin typeface="Calibri" pitchFamily="34" charset="0"/>
              </a:rPr>
              <a:t>Suppliers</a:t>
            </a:r>
            <a:r>
              <a:rPr lang="en-US" sz="1100" dirty="0">
                <a:latin typeface="Calibri" pitchFamily="34" charset="0"/>
              </a:rPr>
              <a:t>: We will create positive relationships with our suppliers for mutual benefits.</a:t>
            </a:r>
          </a:p>
          <a:p>
            <a:endParaRPr lang="en-US" sz="2400" b="1" dirty="0">
              <a:latin typeface="Calibri" pitchFamily="34" charset="0"/>
            </a:endParaRPr>
          </a:p>
          <a:p>
            <a:endParaRPr lang="en-US" dirty="0">
              <a:latin typeface="Calibri" pitchFamily="34" charset="0"/>
            </a:endParaRPr>
          </a:p>
        </p:txBody>
      </p:sp>
      <p:pic>
        <p:nvPicPr>
          <p:cNvPr id="3074" name="Picture 2" descr="https://encrypted-tbn1.gstatic.com/images?q=tbn:ANd9GcRqKxhEVCPYTHO-FKv9DaRoX3s2r116fd7_O1Ai4bFNco9KMA_TC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314" y="1123505"/>
            <a:ext cx="1663900" cy="12286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encrypted-tbn3.gstatic.com/images?q=tbn:ANd9GcRIN0_Q1RA9ou-KZkCtBmbGZucKGkP7Jm6e1D7r98ZfCI0NFgJ0j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7539" y="5551240"/>
            <a:ext cx="1971675" cy="10377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10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http://www.europeanbusinessreview.com/worldfinancialreview.com/wp-content/uploads/2013/07/Water.jpg"/>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2302203" y="1623744"/>
            <a:ext cx="4429125" cy="45434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encrypted-tbn3.gstatic.com/images?q=tbn:ANd9GcSGmxpxhnwzr_JofWb-l1bGHpWl7WBZKWX_eK9UsPHO8pIdlB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9449" y="3810000"/>
            <a:ext cx="1263107" cy="191146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s://encrypted-tbn1.gstatic.com/images?q=tbn:ANd9GcSabxrOqhHjhN5xx3ekP0WsA8X9YLr4x3cO8idlbcYj7nqbjPjaW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192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8433" name="Picture 2" descr="QCI BANNER.PNG"/>
          <p:cNvPicPr>
            <a:picLocks noChangeAspect="1"/>
          </p:cNvPicPr>
          <p:nvPr/>
        </p:nvPicPr>
        <p:blipFill>
          <a:blip r:embed="rId5"/>
          <a:srcRect/>
          <a:stretch>
            <a:fillRect/>
          </a:stretch>
        </p:blipFill>
        <p:spPr bwMode="auto">
          <a:xfrm>
            <a:off x="0" y="0"/>
            <a:ext cx="9144000" cy="1050925"/>
          </a:xfrm>
          <a:prstGeom prst="rect">
            <a:avLst/>
          </a:prstGeom>
          <a:noFill/>
          <a:ln w="9525">
            <a:noFill/>
            <a:miter lim="800000"/>
            <a:headEnd/>
            <a:tailEnd/>
          </a:ln>
        </p:spPr>
      </p:pic>
      <p:sp>
        <p:nvSpPr>
          <p:cNvPr id="18434" name="Title 3"/>
          <p:cNvSpPr>
            <a:spLocks noGrp="1"/>
          </p:cNvSpPr>
          <p:nvPr>
            <p:ph type="title"/>
          </p:nvPr>
        </p:nvSpPr>
        <p:spPr>
          <a:xfrm>
            <a:off x="381000" y="1066800"/>
            <a:ext cx="8458200" cy="914400"/>
          </a:xfrm>
        </p:spPr>
        <p:txBody>
          <a:bodyPr/>
          <a:lstStyle/>
          <a:p>
            <a:r>
              <a:rPr lang="en-US" b="1" dirty="0" smtClean="0"/>
              <a:t>Advantages</a:t>
            </a:r>
            <a:endParaRPr lang="en-US" dirty="0" smtClean="0"/>
          </a:p>
        </p:txBody>
      </p:sp>
      <p:sp>
        <p:nvSpPr>
          <p:cNvPr id="5" name="Content Placeholder 4"/>
          <p:cNvSpPr>
            <a:spLocks noGrp="1"/>
          </p:cNvSpPr>
          <p:nvPr>
            <p:ph sz="half" idx="1"/>
          </p:nvPr>
        </p:nvSpPr>
        <p:spPr>
          <a:xfrm>
            <a:off x="457200" y="2133600"/>
            <a:ext cx="3962400" cy="4221163"/>
          </a:xfrm>
        </p:spPr>
        <p:txBody>
          <a:bodyPr rtlCol="0">
            <a:normAutofit fontScale="77500" lnSpcReduction="20000"/>
          </a:bodyPr>
          <a:lstStyle/>
          <a:p>
            <a:pPr fontAlgn="auto">
              <a:spcAft>
                <a:spcPts val="0"/>
              </a:spcAft>
              <a:buFont typeface="Arial" pitchFamily="34" charset="0"/>
              <a:buChar char="•"/>
              <a:defRPr/>
            </a:pPr>
            <a:r>
              <a:rPr lang="en-US" sz="2600" b="1" dirty="0"/>
              <a:t>C</a:t>
            </a:r>
            <a:r>
              <a:rPr lang="en-US" sz="2600" dirty="0"/>
              <a:t>omplete Engineering Services:</a:t>
            </a:r>
          </a:p>
          <a:p>
            <a:pPr lvl="1" fontAlgn="auto">
              <a:spcAft>
                <a:spcPts val="0"/>
              </a:spcAft>
              <a:buFont typeface="Arial" pitchFamily="34" charset="0"/>
              <a:buChar char="•"/>
              <a:defRPr/>
            </a:pPr>
            <a:r>
              <a:rPr lang="en-US" sz="2200" dirty="0"/>
              <a:t>Operational Design</a:t>
            </a:r>
          </a:p>
          <a:p>
            <a:pPr lvl="1" fontAlgn="auto">
              <a:spcAft>
                <a:spcPts val="0"/>
              </a:spcAft>
              <a:buFont typeface="Arial" pitchFamily="34" charset="0"/>
              <a:buChar char="•"/>
              <a:defRPr/>
            </a:pPr>
            <a:r>
              <a:rPr lang="en-US" sz="2200" dirty="0"/>
              <a:t>CAD drawings</a:t>
            </a:r>
          </a:p>
          <a:p>
            <a:pPr lvl="1" fontAlgn="auto">
              <a:spcAft>
                <a:spcPts val="0"/>
              </a:spcAft>
              <a:buFont typeface="Arial" pitchFamily="34" charset="0"/>
              <a:buChar char="•"/>
              <a:defRPr/>
            </a:pPr>
            <a:r>
              <a:rPr lang="en-US" sz="2200" dirty="0" smtClean="0"/>
              <a:t>Upgrade and retrofit projects</a:t>
            </a:r>
          </a:p>
          <a:p>
            <a:pPr lvl="1" fontAlgn="auto">
              <a:spcAft>
                <a:spcPts val="0"/>
              </a:spcAft>
              <a:buFont typeface="Arial" pitchFamily="34" charset="0"/>
              <a:buChar char="•"/>
              <a:defRPr/>
            </a:pPr>
            <a:r>
              <a:rPr lang="en-US" sz="2200" dirty="0"/>
              <a:t>Engineered Title Blocks</a:t>
            </a:r>
          </a:p>
          <a:p>
            <a:pPr fontAlgn="auto">
              <a:spcAft>
                <a:spcPts val="0"/>
              </a:spcAft>
              <a:buFont typeface="Arial" pitchFamily="34" charset="0"/>
              <a:buChar char="•"/>
              <a:defRPr/>
            </a:pPr>
            <a:r>
              <a:rPr lang="en-US" sz="2600" dirty="0" smtClean="0"/>
              <a:t>Fast </a:t>
            </a:r>
            <a:r>
              <a:rPr lang="en-US" sz="2600" dirty="0"/>
              <a:t>Lead </a:t>
            </a:r>
            <a:r>
              <a:rPr lang="en-US" sz="2600" dirty="0" smtClean="0"/>
              <a:t>Time from quote to Finish:</a:t>
            </a:r>
          </a:p>
          <a:p>
            <a:pPr lvl="1" fontAlgn="auto">
              <a:spcAft>
                <a:spcPts val="0"/>
              </a:spcAft>
              <a:buFont typeface="Arial" pitchFamily="34" charset="0"/>
              <a:buChar char="•"/>
              <a:defRPr/>
            </a:pPr>
            <a:r>
              <a:rPr lang="en-US" sz="2200" dirty="0" smtClean="0"/>
              <a:t>Quotes</a:t>
            </a:r>
          </a:p>
          <a:p>
            <a:pPr lvl="1" fontAlgn="auto">
              <a:spcAft>
                <a:spcPts val="0"/>
              </a:spcAft>
              <a:buFont typeface="Arial" pitchFamily="34" charset="0"/>
              <a:buChar char="•"/>
              <a:defRPr/>
            </a:pPr>
            <a:r>
              <a:rPr lang="en-US" sz="2200" dirty="0" smtClean="0"/>
              <a:t>Drawings</a:t>
            </a:r>
          </a:p>
          <a:p>
            <a:pPr lvl="1" fontAlgn="auto">
              <a:spcAft>
                <a:spcPts val="0"/>
              </a:spcAft>
              <a:buFont typeface="Arial" pitchFamily="34" charset="0"/>
              <a:buChar char="•"/>
              <a:defRPr/>
            </a:pPr>
            <a:r>
              <a:rPr lang="en-US" sz="2200" dirty="0" smtClean="0"/>
              <a:t>Build</a:t>
            </a:r>
          </a:p>
          <a:p>
            <a:pPr lvl="1" fontAlgn="auto">
              <a:spcAft>
                <a:spcPts val="0"/>
              </a:spcAft>
              <a:buFont typeface="Arial" pitchFamily="34" charset="0"/>
              <a:buChar char="•"/>
              <a:defRPr/>
            </a:pPr>
            <a:r>
              <a:rPr lang="en-US" sz="2200" dirty="0" smtClean="0"/>
              <a:t>Deliver</a:t>
            </a:r>
          </a:p>
          <a:p>
            <a:pPr fontAlgn="auto">
              <a:spcAft>
                <a:spcPts val="0"/>
              </a:spcAft>
              <a:buFont typeface="Arial" pitchFamily="34" charset="0"/>
              <a:buChar char="•"/>
              <a:defRPr/>
            </a:pPr>
            <a:r>
              <a:rPr lang="en-US" sz="2600" dirty="0" smtClean="0"/>
              <a:t>Private </a:t>
            </a:r>
            <a:r>
              <a:rPr lang="en-US" sz="2600" dirty="0"/>
              <a:t>Brand </a:t>
            </a:r>
            <a:r>
              <a:rPr lang="en-US" sz="2600" dirty="0" smtClean="0"/>
              <a:t>Labeling</a:t>
            </a:r>
          </a:p>
          <a:p>
            <a:pPr fontAlgn="auto">
              <a:spcAft>
                <a:spcPts val="0"/>
              </a:spcAft>
              <a:buFont typeface="Arial" pitchFamily="34" charset="0"/>
              <a:buChar char="•"/>
              <a:defRPr/>
            </a:pPr>
            <a:r>
              <a:rPr lang="en-US" sz="2600" dirty="0" err="1" smtClean="0"/>
              <a:t>UL508A</a:t>
            </a:r>
            <a:r>
              <a:rPr lang="en-US" sz="2600" dirty="0" smtClean="0"/>
              <a:t> </a:t>
            </a:r>
            <a:r>
              <a:rPr lang="en-US" sz="2600" dirty="0"/>
              <a:t>&amp; 698A </a:t>
            </a:r>
            <a:r>
              <a:rPr lang="en-US" sz="2600" dirty="0" smtClean="0"/>
              <a:t>Certification</a:t>
            </a:r>
          </a:p>
          <a:p>
            <a:pPr fontAlgn="auto">
              <a:spcAft>
                <a:spcPts val="0"/>
              </a:spcAft>
              <a:buFont typeface="Arial" pitchFamily="34" charset="0"/>
              <a:buNone/>
              <a:defRPr/>
            </a:pPr>
            <a:r>
              <a:rPr lang="en-US" dirty="0"/>
              <a:t> </a:t>
            </a:r>
          </a:p>
          <a:p>
            <a:pPr fontAlgn="auto">
              <a:spcAft>
                <a:spcPts val="0"/>
              </a:spcAft>
              <a:buFont typeface="Arial" pitchFamily="34" charset="0"/>
              <a:buChar char="•"/>
              <a:defRPr/>
            </a:pPr>
            <a:endParaRPr lang="en-US" dirty="0"/>
          </a:p>
        </p:txBody>
      </p:sp>
      <p:sp>
        <p:nvSpPr>
          <p:cNvPr id="6" name="Content Placeholder 5"/>
          <p:cNvSpPr>
            <a:spLocks noGrp="1"/>
          </p:cNvSpPr>
          <p:nvPr>
            <p:ph sz="half" idx="2"/>
          </p:nvPr>
        </p:nvSpPr>
        <p:spPr>
          <a:xfrm>
            <a:off x="4724400" y="2179638"/>
            <a:ext cx="4038600" cy="4525962"/>
          </a:xfrm>
        </p:spPr>
        <p:txBody>
          <a:bodyPr rtlCol="0">
            <a:normAutofit fontScale="77500" lnSpcReduction="20000"/>
          </a:bodyPr>
          <a:lstStyle/>
          <a:p>
            <a:pPr fontAlgn="auto">
              <a:spcAft>
                <a:spcPts val="0"/>
              </a:spcAft>
              <a:buFont typeface="Arial" pitchFamily="34" charset="0"/>
              <a:buChar char="•"/>
              <a:defRPr/>
            </a:pPr>
            <a:r>
              <a:rPr lang="en-US" sz="2600" dirty="0" smtClean="0"/>
              <a:t>15,000 Square Ft. Facility</a:t>
            </a:r>
          </a:p>
          <a:p>
            <a:pPr lvl="1" fontAlgn="auto">
              <a:spcAft>
                <a:spcPts val="0"/>
              </a:spcAft>
              <a:buFont typeface="Arial" pitchFamily="34" charset="0"/>
              <a:buChar char="•"/>
              <a:defRPr/>
            </a:pPr>
            <a:r>
              <a:rPr lang="en-US" sz="2200" dirty="0" smtClean="0"/>
              <a:t>Extended production areas</a:t>
            </a:r>
          </a:p>
          <a:p>
            <a:pPr lvl="1" fontAlgn="auto">
              <a:spcAft>
                <a:spcPts val="0"/>
              </a:spcAft>
              <a:buFont typeface="Arial" pitchFamily="34" charset="0"/>
              <a:buChar char="•"/>
              <a:defRPr/>
            </a:pPr>
            <a:r>
              <a:rPr lang="en-US" sz="2200" dirty="0" smtClean="0"/>
              <a:t>Staged releases for demand</a:t>
            </a:r>
          </a:p>
          <a:p>
            <a:pPr lvl="1" fontAlgn="auto">
              <a:spcAft>
                <a:spcPts val="0"/>
              </a:spcAft>
              <a:buFont typeface="Arial" pitchFamily="34" charset="0"/>
              <a:buChar char="•"/>
              <a:defRPr/>
            </a:pPr>
            <a:r>
              <a:rPr lang="en-US" sz="2200" dirty="0" smtClean="0"/>
              <a:t>Climate controlled protection  </a:t>
            </a:r>
          </a:p>
          <a:p>
            <a:pPr fontAlgn="auto">
              <a:spcAft>
                <a:spcPts val="0"/>
              </a:spcAft>
              <a:buFont typeface="Arial" pitchFamily="34" charset="0"/>
              <a:buChar char="•"/>
              <a:defRPr/>
            </a:pPr>
            <a:r>
              <a:rPr lang="en-US" sz="2600" dirty="0" smtClean="0"/>
              <a:t>Over $150,000.00 in replacement parts on hand and in stock.</a:t>
            </a:r>
          </a:p>
          <a:p>
            <a:pPr fontAlgn="auto">
              <a:spcAft>
                <a:spcPts val="0"/>
              </a:spcAft>
              <a:defRPr/>
            </a:pPr>
            <a:r>
              <a:rPr lang="en-US" sz="2600" dirty="0"/>
              <a:t>Unparalleled Personal &amp; Technical support Via. Phone, Field &amp; Internet</a:t>
            </a:r>
          </a:p>
          <a:p>
            <a:pPr fontAlgn="auto">
              <a:spcAft>
                <a:spcPts val="0"/>
              </a:spcAft>
              <a:buFont typeface="Arial" pitchFamily="34" charset="0"/>
              <a:buNone/>
              <a:defRPr/>
            </a:pPr>
            <a:endParaRPr lang="en-US" sz="2600" dirty="0"/>
          </a:p>
        </p:txBody>
      </p:sp>
      <p:pic>
        <p:nvPicPr>
          <p:cNvPr id="7" name="Picture 6"/>
          <p:cNvPicPr/>
          <p:nvPr/>
        </p:nvPicPr>
        <p:blipFill>
          <a:blip r:embed="rId6" cstate="print">
            <a:extLst>
              <a:ext uri="{28A0092B-C50C-407E-A947-70E740481C1C}">
                <a14:useLocalDpi xmlns:a14="http://schemas.microsoft.com/office/drawing/2010/main" val="0"/>
              </a:ext>
            </a:extLst>
          </a:blip>
          <a:stretch>
            <a:fillRect/>
          </a:stretch>
        </p:blipFill>
        <p:spPr>
          <a:xfrm>
            <a:off x="457200" y="6126912"/>
            <a:ext cx="914400" cy="334992"/>
          </a:xfrm>
          <a:prstGeom prst="rect">
            <a:avLst/>
          </a:prstGeom>
        </p:spPr>
      </p:pic>
      <p:pic>
        <p:nvPicPr>
          <p:cNvPr id="8" name="Picture 7"/>
          <p:cNvPicPr/>
          <p:nvPr/>
        </p:nvPicPr>
        <p:blipFill>
          <a:blip r:embed="rId7" cstate="print">
            <a:extLst>
              <a:ext uri="{28A0092B-C50C-407E-A947-70E740481C1C}">
                <a14:useLocalDpi xmlns:a14="http://schemas.microsoft.com/office/drawing/2010/main" val="0"/>
              </a:ext>
            </a:extLst>
          </a:blip>
          <a:stretch>
            <a:fillRect/>
          </a:stretch>
        </p:blipFill>
        <p:spPr>
          <a:xfrm>
            <a:off x="8229600" y="6029146"/>
            <a:ext cx="457200" cy="457200"/>
          </a:xfrm>
          <a:prstGeom prst="rect">
            <a:avLst/>
          </a:prstGeom>
        </p:spPr>
      </p:pic>
    </p:spTree>
  </p:cSld>
  <p:clrMapOvr>
    <a:masterClrMapping/>
  </p:clrMapOvr>
  <p:transition advClick="0" advTm="1000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QCI BANNER.PNG"/>
          <p:cNvPicPr>
            <a:picLocks noChangeAspect="1"/>
          </p:cNvPicPr>
          <p:nvPr/>
        </p:nvPicPr>
        <p:blipFill>
          <a:blip r:embed="rId2"/>
          <a:srcRect/>
          <a:stretch>
            <a:fillRect/>
          </a:stretch>
        </p:blipFill>
        <p:spPr bwMode="auto">
          <a:xfrm>
            <a:off x="0" y="0"/>
            <a:ext cx="9144000" cy="1050925"/>
          </a:xfrm>
          <a:prstGeom prst="rect">
            <a:avLst/>
          </a:prstGeom>
          <a:noFill/>
          <a:ln w="9525">
            <a:noFill/>
            <a:miter lim="800000"/>
            <a:headEnd/>
            <a:tailEnd/>
          </a:ln>
        </p:spPr>
      </p:pic>
      <p:sp>
        <p:nvSpPr>
          <p:cNvPr id="20482" name="TextBox 3"/>
          <p:cNvSpPr txBox="1">
            <a:spLocks noChangeArrowheads="1"/>
          </p:cNvSpPr>
          <p:nvPr/>
        </p:nvSpPr>
        <p:spPr bwMode="auto">
          <a:xfrm>
            <a:off x="381000" y="1150608"/>
            <a:ext cx="3048000" cy="400110"/>
          </a:xfrm>
          <a:prstGeom prst="rect">
            <a:avLst/>
          </a:prstGeom>
          <a:noFill/>
          <a:ln w="9525">
            <a:noFill/>
            <a:miter lim="800000"/>
            <a:headEnd/>
            <a:tailEnd/>
          </a:ln>
        </p:spPr>
        <p:txBody>
          <a:bodyPr wrap="square">
            <a:spAutoFit/>
          </a:bodyPr>
          <a:lstStyle/>
          <a:p>
            <a:r>
              <a:rPr lang="en-US" sz="2000" b="1" dirty="0">
                <a:latin typeface="Calibri" pitchFamily="34" charset="0"/>
              </a:rPr>
              <a:t>CUSTOM CONTROL PANELS</a:t>
            </a:r>
          </a:p>
        </p:txBody>
      </p:sp>
      <p:sp>
        <p:nvSpPr>
          <p:cNvPr id="20484" name="TextBox 7"/>
          <p:cNvSpPr txBox="1">
            <a:spLocks noChangeArrowheads="1"/>
          </p:cNvSpPr>
          <p:nvPr/>
        </p:nvSpPr>
        <p:spPr bwMode="auto">
          <a:xfrm>
            <a:off x="1905000" y="3710812"/>
            <a:ext cx="1813190" cy="261610"/>
          </a:xfrm>
          <a:prstGeom prst="rect">
            <a:avLst/>
          </a:prstGeom>
          <a:noFill/>
          <a:ln w="9525">
            <a:noFill/>
            <a:miter lim="800000"/>
            <a:headEnd/>
            <a:tailEnd/>
          </a:ln>
        </p:spPr>
        <p:txBody>
          <a:bodyPr wrap="square">
            <a:spAutoFit/>
          </a:bodyPr>
          <a:lstStyle/>
          <a:p>
            <a:r>
              <a:rPr lang="en-US" sz="1100" dirty="0">
                <a:latin typeface="Calibri" pitchFamily="34" charset="0"/>
              </a:rPr>
              <a:t>NEMA 7 EXPLOSION PROOF</a:t>
            </a:r>
          </a:p>
        </p:txBody>
      </p:sp>
      <p:pic>
        <p:nvPicPr>
          <p:cNvPr id="5122" name="Picture 2" descr="C:\Marketing\Images\DSC_808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780" r="18136"/>
          <a:stretch/>
        </p:blipFill>
        <p:spPr bwMode="auto">
          <a:xfrm>
            <a:off x="2225410" y="1752600"/>
            <a:ext cx="2699457" cy="195398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Marketing\Images\DSC_809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482" t="11604" r="20945" b="2415"/>
          <a:stretch/>
        </p:blipFill>
        <p:spPr bwMode="auto">
          <a:xfrm rot="5400000">
            <a:off x="432707" y="1777093"/>
            <a:ext cx="195398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4.PNG"/>
          <p:cNvPicPr>
            <a:picLocks noChangeAspect="1"/>
          </p:cNvPicPr>
          <p:nvPr/>
        </p:nvPicPr>
        <p:blipFill rotWithShape="1">
          <a:blip r:embed="rId5"/>
          <a:srcRect r="11043"/>
          <a:stretch/>
        </p:blipFill>
        <p:spPr bwMode="auto">
          <a:xfrm>
            <a:off x="399277" y="3899941"/>
            <a:ext cx="5294157" cy="2198516"/>
          </a:xfrm>
          <a:prstGeom prst="rect">
            <a:avLst/>
          </a:prstGeom>
          <a:noFill/>
          <a:ln w="9525">
            <a:noFill/>
            <a:miter lim="800000"/>
            <a:headEnd/>
            <a:tailEnd/>
          </a:ln>
        </p:spPr>
      </p:pic>
      <p:sp>
        <p:nvSpPr>
          <p:cNvPr id="10" name="TextBox 7"/>
          <p:cNvSpPr txBox="1">
            <a:spLocks noChangeArrowheads="1"/>
          </p:cNvSpPr>
          <p:nvPr/>
        </p:nvSpPr>
        <p:spPr bwMode="auto">
          <a:xfrm>
            <a:off x="2468384" y="6134358"/>
            <a:ext cx="1951216" cy="261610"/>
          </a:xfrm>
          <a:prstGeom prst="rect">
            <a:avLst/>
          </a:prstGeom>
          <a:noFill/>
          <a:ln w="9525">
            <a:noFill/>
            <a:miter lim="800000"/>
            <a:headEnd/>
            <a:tailEnd/>
          </a:ln>
        </p:spPr>
        <p:txBody>
          <a:bodyPr wrap="square">
            <a:spAutoFit/>
          </a:bodyPr>
          <a:lstStyle/>
          <a:p>
            <a:r>
              <a:rPr lang="en-US" sz="1100" dirty="0" smtClean="0">
                <a:latin typeface="Calibri" pitchFamily="34" charset="0"/>
              </a:rPr>
              <a:t>EXISTING PLANT INTEGRATION</a:t>
            </a:r>
            <a:endParaRPr lang="en-US" sz="1100" dirty="0">
              <a:latin typeface="Calibri" pitchFamily="34" charset="0"/>
            </a:endParaRPr>
          </a:p>
        </p:txBody>
      </p:sp>
      <p:pic>
        <p:nvPicPr>
          <p:cNvPr id="11" name="Picture 3" descr="phot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2328" y="1258567"/>
            <a:ext cx="3271961" cy="245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phot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7400" y="3972422"/>
            <a:ext cx="2836890" cy="212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6272960" y="3710812"/>
            <a:ext cx="2057400" cy="261610"/>
          </a:xfrm>
          <a:prstGeom prst="rect">
            <a:avLst/>
          </a:prstGeom>
          <a:noFill/>
          <a:ln w="9525">
            <a:noFill/>
            <a:miter lim="800000"/>
            <a:headEnd/>
            <a:tailEnd/>
          </a:ln>
        </p:spPr>
        <p:txBody>
          <a:bodyPr wrap="square">
            <a:spAutoFit/>
          </a:bodyPr>
          <a:lstStyle/>
          <a:p>
            <a:r>
              <a:rPr lang="en-US" sz="1100" dirty="0" smtClean="0">
                <a:latin typeface="Calibri" pitchFamily="34" charset="0"/>
              </a:rPr>
              <a:t>NEMA 4X SHELTERED AND OPEN</a:t>
            </a:r>
            <a:endParaRPr lang="en-US" sz="1100" dirty="0">
              <a:latin typeface="Calibri" pitchFamily="34" charset="0"/>
            </a:endParaRPr>
          </a:p>
        </p:txBody>
      </p:sp>
    </p:spTree>
  </p:cSld>
  <p:clrMapOvr>
    <a:masterClrMapping/>
  </p:clrMapOvr>
  <p:transition advClick="0" advTm="500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QCI BANNER.PNG"/>
          <p:cNvPicPr>
            <a:picLocks noChangeAspect="1"/>
          </p:cNvPicPr>
          <p:nvPr/>
        </p:nvPicPr>
        <p:blipFill>
          <a:blip r:embed="rId2"/>
          <a:srcRect/>
          <a:stretch>
            <a:fillRect/>
          </a:stretch>
        </p:blipFill>
        <p:spPr bwMode="auto">
          <a:xfrm>
            <a:off x="0" y="0"/>
            <a:ext cx="9144000" cy="1050925"/>
          </a:xfrm>
          <a:prstGeom prst="rect">
            <a:avLst/>
          </a:prstGeom>
          <a:noFill/>
          <a:ln w="9525">
            <a:noFill/>
            <a:miter lim="800000"/>
            <a:headEnd/>
            <a:tailEnd/>
          </a:ln>
        </p:spPr>
      </p:pic>
      <p:sp>
        <p:nvSpPr>
          <p:cNvPr id="30723" name="TextBox 6"/>
          <p:cNvSpPr txBox="1">
            <a:spLocks noChangeArrowheads="1"/>
          </p:cNvSpPr>
          <p:nvPr/>
        </p:nvSpPr>
        <p:spPr bwMode="auto">
          <a:xfrm>
            <a:off x="381000" y="1538018"/>
            <a:ext cx="3048000" cy="369332"/>
          </a:xfrm>
          <a:prstGeom prst="rect">
            <a:avLst/>
          </a:prstGeom>
          <a:noFill/>
          <a:ln w="9525">
            <a:noFill/>
            <a:miter lim="800000"/>
            <a:headEnd/>
            <a:tailEnd/>
          </a:ln>
        </p:spPr>
        <p:txBody>
          <a:bodyPr wrap="square">
            <a:spAutoFit/>
          </a:bodyPr>
          <a:lstStyle/>
          <a:p>
            <a:r>
              <a:rPr lang="en-US" dirty="0" smtClean="0">
                <a:latin typeface="Calibri" pitchFamily="34" charset="0"/>
              </a:rPr>
              <a:t>SYNCHRONIZED VFD CONTROL</a:t>
            </a:r>
            <a:endParaRPr lang="en-US" dirty="0">
              <a:latin typeface="Calibri" pitchFamily="34" charset="0"/>
            </a:endParaRPr>
          </a:p>
        </p:txBody>
      </p:sp>
      <p:pic>
        <p:nvPicPr>
          <p:cNvPr id="30724" name="Picture 7" descr="P16.PNG"/>
          <p:cNvPicPr>
            <a:picLocks noChangeAspect="1"/>
          </p:cNvPicPr>
          <p:nvPr/>
        </p:nvPicPr>
        <p:blipFill>
          <a:blip r:embed="rId3"/>
          <a:srcRect/>
          <a:stretch>
            <a:fillRect/>
          </a:stretch>
        </p:blipFill>
        <p:spPr bwMode="auto">
          <a:xfrm>
            <a:off x="3886200" y="1286196"/>
            <a:ext cx="4887473" cy="2984983"/>
          </a:xfrm>
          <a:prstGeom prst="rect">
            <a:avLst/>
          </a:prstGeom>
          <a:noFill/>
          <a:ln w="9525">
            <a:noFill/>
            <a:miter lim="800000"/>
            <a:headEnd/>
            <a:tailEnd/>
          </a:ln>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1" y="2065338"/>
            <a:ext cx="3048000" cy="21407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3"/>
          <p:cNvSpPr txBox="1">
            <a:spLocks noChangeArrowheads="1"/>
          </p:cNvSpPr>
          <p:nvPr/>
        </p:nvSpPr>
        <p:spPr bwMode="auto">
          <a:xfrm>
            <a:off x="381000" y="1150608"/>
            <a:ext cx="3048000" cy="400110"/>
          </a:xfrm>
          <a:prstGeom prst="rect">
            <a:avLst/>
          </a:prstGeom>
          <a:noFill/>
          <a:ln w="9525">
            <a:noFill/>
            <a:miter lim="800000"/>
            <a:headEnd/>
            <a:tailEnd/>
          </a:ln>
        </p:spPr>
        <p:txBody>
          <a:bodyPr wrap="square">
            <a:spAutoFit/>
          </a:bodyPr>
          <a:lstStyle/>
          <a:p>
            <a:r>
              <a:rPr lang="en-US" sz="2000" b="1" dirty="0">
                <a:latin typeface="Calibri" pitchFamily="34" charset="0"/>
              </a:rPr>
              <a:t>CUSTOM CONTROL PANELS</a:t>
            </a:r>
          </a:p>
        </p:txBody>
      </p:sp>
      <p:pic>
        <p:nvPicPr>
          <p:cNvPr id="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4271179"/>
            <a:ext cx="2143374" cy="1977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525" y="4271179"/>
            <a:ext cx="2438400" cy="1820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6"/>
          <p:cNvSpPr txBox="1">
            <a:spLocks noChangeArrowheads="1"/>
          </p:cNvSpPr>
          <p:nvPr/>
        </p:nvSpPr>
        <p:spPr bwMode="auto">
          <a:xfrm>
            <a:off x="453348" y="6145549"/>
            <a:ext cx="4495800" cy="369332"/>
          </a:xfrm>
          <a:prstGeom prst="rect">
            <a:avLst/>
          </a:prstGeom>
          <a:noFill/>
          <a:ln w="9525">
            <a:noFill/>
            <a:miter lim="800000"/>
            <a:headEnd/>
            <a:tailEnd/>
          </a:ln>
        </p:spPr>
        <p:txBody>
          <a:bodyPr wrap="square">
            <a:spAutoFit/>
          </a:bodyPr>
          <a:lstStyle/>
          <a:p>
            <a:r>
              <a:rPr lang="en-US" dirty="0">
                <a:latin typeface="Calibri" pitchFamily="34" charset="0"/>
              </a:rPr>
              <a:t>HMI – </a:t>
            </a:r>
            <a:r>
              <a:rPr lang="en-US" dirty="0" smtClean="0">
                <a:latin typeface="Calibri" pitchFamily="34" charset="0"/>
              </a:rPr>
              <a:t>APPLICATION SPECIFIC PROGRAMMING</a:t>
            </a:r>
            <a:endParaRPr lang="en-US" dirty="0">
              <a:latin typeface="Calibri" pitchFamily="34" charset="0"/>
            </a:endParaRPr>
          </a:p>
        </p:txBody>
      </p:sp>
      <p:pic>
        <p:nvPicPr>
          <p:cNvPr id="1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05200" y="4279805"/>
            <a:ext cx="2438400" cy="181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advTm="5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QCI BANNER.PNG"/>
          <p:cNvPicPr>
            <a:picLocks noChangeAspect="1"/>
          </p:cNvPicPr>
          <p:nvPr/>
        </p:nvPicPr>
        <p:blipFill>
          <a:blip r:embed="rId2"/>
          <a:srcRect/>
          <a:stretch>
            <a:fillRect/>
          </a:stretch>
        </p:blipFill>
        <p:spPr bwMode="auto">
          <a:xfrm>
            <a:off x="0" y="0"/>
            <a:ext cx="9144000" cy="1050925"/>
          </a:xfrm>
          <a:prstGeom prst="rect">
            <a:avLst/>
          </a:prstGeom>
          <a:noFill/>
          <a:ln w="9525">
            <a:noFill/>
            <a:miter lim="800000"/>
            <a:headEnd/>
            <a:tailEnd/>
          </a:ln>
        </p:spPr>
      </p:pic>
      <p:sp>
        <p:nvSpPr>
          <p:cNvPr id="28675" name="TextBox 6"/>
          <p:cNvSpPr txBox="1">
            <a:spLocks noChangeArrowheads="1"/>
          </p:cNvSpPr>
          <p:nvPr/>
        </p:nvSpPr>
        <p:spPr bwMode="auto">
          <a:xfrm>
            <a:off x="2881272" y="5867400"/>
            <a:ext cx="3446253" cy="369332"/>
          </a:xfrm>
          <a:prstGeom prst="rect">
            <a:avLst/>
          </a:prstGeom>
          <a:noFill/>
          <a:ln w="9525">
            <a:noFill/>
            <a:miter lim="800000"/>
            <a:headEnd/>
            <a:tailEnd/>
          </a:ln>
        </p:spPr>
        <p:txBody>
          <a:bodyPr wrap="square">
            <a:spAutoFit/>
          </a:bodyPr>
          <a:lstStyle/>
          <a:p>
            <a:r>
              <a:rPr lang="en-US" dirty="0">
                <a:latin typeface="Calibri" pitchFamily="34" charset="0"/>
              </a:rPr>
              <a:t>DUPLEX PUMP </a:t>
            </a:r>
            <a:r>
              <a:rPr lang="en-US" dirty="0" smtClean="0">
                <a:latin typeface="Calibri" pitchFamily="34" charset="0"/>
              </a:rPr>
              <a:t>CONTROL STATIONS</a:t>
            </a:r>
            <a:endParaRPr lang="en-US" dirty="0">
              <a:latin typeface="Calibri" pitchFamily="34"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8687" y="2025111"/>
            <a:ext cx="6146625" cy="383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8" descr="P11.PNG"/>
          <p:cNvPicPr>
            <a:picLocks noChangeAspect="1"/>
          </p:cNvPicPr>
          <p:nvPr/>
        </p:nvPicPr>
        <p:blipFill>
          <a:blip r:embed="rId4"/>
          <a:srcRect/>
          <a:stretch>
            <a:fillRect/>
          </a:stretch>
        </p:blipFill>
        <p:spPr bwMode="auto">
          <a:xfrm>
            <a:off x="6353404" y="4836184"/>
            <a:ext cx="2583815" cy="1981200"/>
          </a:xfrm>
          <a:prstGeom prst="rect">
            <a:avLst/>
          </a:prstGeom>
          <a:noFill/>
          <a:ln w="9525">
            <a:noFill/>
            <a:miter lim="800000"/>
            <a:headEnd/>
            <a:tailEnd/>
          </a:ln>
        </p:spPr>
      </p:pic>
      <p:pic>
        <p:nvPicPr>
          <p:cNvPr id="28676" name="Picture 5" descr="P10.PNG"/>
          <p:cNvPicPr>
            <a:picLocks noChangeAspect="1"/>
          </p:cNvPicPr>
          <p:nvPr/>
        </p:nvPicPr>
        <p:blipFill>
          <a:blip r:embed="rId5"/>
          <a:srcRect/>
          <a:stretch>
            <a:fillRect/>
          </a:stretch>
        </p:blipFill>
        <p:spPr bwMode="auto">
          <a:xfrm>
            <a:off x="211347" y="4885786"/>
            <a:ext cx="2590800" cy="1943100"/>
          </a:xfrm>
          <a:prstGeom prst="rect">
            <a:avLst/>
          </a:prstGeom>
          <a:noFill/>
          <a:ln w="9525">
            <a:noFill/>
            <a:miter lim="800000"/>
            <a:headEnd/>
            <a:tailEnd/>
          </a:ln>
        </p:spPr>
      </p:pic>
      <p:sp>
        <p:nvSpPr>
          <p:cNvPr id="8" name="TextBox 3"/>
          <p:cNvSpPr txBox="1">
            <a:spLocks noChangeArrowheads="1"/>
          </p:cNvSpPr>
          <p:nvPr/>
        </p:nvSpPr>
        <p:spPr bwMode="auto">
          <a:xfrm>
            <a:off x="381000" y="1150608"/>
            <a:ext cx="3048000" cy="400110"/>
          </a:xfrm>
          <a:prstGeom prst="rect">
            <a:avLst/>
          </a:prstGeom>
          <a:noFill/>
          <a:ln w="9525">
            <a:noFill/>
            <a:miter lim="800000"/>
            <a:headEnd/>
            <a:tailEnd/>
          </a:ln>
        </p:spPr>
        <p:txBody>
          <a:bodyPr wrap="square">
            <a:spAutoFit/>
          </a:bodyPr>
          <a:lstStyle/>
          <a:p>
            <a:r>
              <a:rPr lang="en-US" sz="2000" b="1" dirty="0">
                <a:latin typeface="Calibri" pitchFamily="34" charset="0"/>
              </a:rPr>
              <a:t>CUSTOM CONTROL PANELS</a:t>
            </a:r>
          </a:p>
        </p:txBody>
      </p:sp>
      <p:pic>
        <p:nvPicPr>
          <p:cNvPr id="9" name="Picture 8" descr="P13.PNG"/>
          <p:cNvPicPr>
            <a:picLocks noChangeAspect="1"/>
          </p:cNvPicPr>
          <p:nvPr/>
        </p:nvPicPr>
        <p:blipFill>
          <a:blip r:embed="rId6"/>
          <a:srcRect/>
          <a:stretch>
            <a:fillRect/>
          </a:stretch>
        </p:blipFill>
        <p:spPr bwMode="auto">
          <a:xfrm>
            <a:off x="7031051" y="1295400"/>
            <a:ext cx="1874538" cy="2499384"/>
          </a:xfrm>
          <a:prstGeom prst="rect">
            <a:avLst/>
          </a:prstGeom>
          <a:noFill/>
          <a:ln w="9525">
            <a:noFill/>
            <a:miter lim="800000"/>
            <a:headEnd/>
            <a:tailEnd/>
          </a:ln>
        </p:spPr>
      </p:pic>
      <p:sp>
        <p:nvSpPr>
          <p:cNvPr id="10" name="TextBox 6"/>
          <p:cNvSpPr txBox="1">
            <a:spLocks noChangeArrowheads="1"/>
          </p:cNvSpPr>
          <p:nvPr/>
        </p:nvSpPr>
        <p:spPr bwMode="auto">
          <a:xfrm>
            <a:off x="7848600" y="3804885"/>
            <a:ext cx="960457" cy="369332"/>
          </a:xfrm>
          <a:prstGeom prst="rect">
            <a:avLst/>
          </a:prstGeom>
          <a:noFill/>
          <a:ln w="9525">
            <a:noFill/>
            <a:miter lim="800000"/>
            <a:headEnd/>
            <a:tailEnd/>
          </a:ln>
        </p:spPr>
        <p:txBody>
          <a:bodyPr wrap="square">
            <a:spAutoFit/>
          </a:bodyPr>
          <a:lstStyle/>
          <a:p>
            <a:r>
              <a:rPr lang="en-US" dirty="0" smtClean="0">
                <a:latin typeface="Calibri" pitchFamily="34" charset="0"/>
              </a:rPr>
              <a:t>J-BOXES</a:t>
            </a:r>
            <a:endParaRPr lang="en-US" dirty="0">
              <a:latin typeface="Calibri" pitchFamily="34" charset="0"/>
            </a:endParaRPr>
          </a:p>
        </p:txBody>
      </p:sp>
      <p:pic>
        <p:nvPicPr>
          <p:cNvPr id="11" name="Picture 5" descr="P18.PNG"/>
          <p:cNvPicPr>
            <a:picLocks noChangeAspect="1"/>
          </p:cNvPicPr>
          <p:nvPr/>
        </p:nvPicPr>
        <p:blipFill>
          <a:blip r:embed="rId7"/>
          <a:srcRect/>
          <a:stretch>
            <a:fillRect/>
          </a:stretch>
        </p:blipFill>
        <p:spPr bwMode="auto">
          <a:xfrm>
            <a:off x="152400" y="1586661"/>
            <a:ext cx="2047959" cy="1537539"/>
          </a:xfrm>
          <a:prstGeom prst="rect">
            <a:avLst/>
          </a:prstGeom>
          <a:noFill/>
          <a:ln w="9525">
            <a:noFill/>
            <a:miter lim="800000"/>
            <a:headEnd/>
            <a:tailEnd/>
          </a:ln>
        </p:spPr>
      </p:pic>
      <p:sp>
        <p:nvSpPr>
          <p:cNvPr id="12" name="TextBox 6"/>
          <p:cNvSpPr txBox="1">
            <a:spLocks noChangeArrowheads="1"/>
          </p:cNvSpPr>
          <p:nvPr/>
        </p:nvSpPr>
        <p:spPr bwMode="auto">
          <a:xfrm>
            <a:off x="2230551" y="1602476"/>
            <a:ext cx="2265249" cy="276999"/>
          </a:xfrm>
          <a:prstGeom prst="rect">
            <a:avLst/>
          </a:prstGeom>
          <a:noFill/>
          <a:ln w="9525">
            <a:noFill/>
            <a:miter lim="800000"/>
            <a:headEnd/>
            <a:tailEnd/>
          </a:ln>
        </p:spPr>
        <p:txBody>
          <a:bodyPr wrap="square">
            <a:spAutoFit/>
          </a:bodyPr>
          <a:lstStyle/>
          <a:p>
            <a:r>
              <a:rPr lang="en-US" sz="1200" dirty="0">
                <a:latin typeface="Calibri" pitchFamily="34" charset="0"/>
              </a:rPr>
              <a:t>PORTABLE LEVEL MEASUREMENT</a:t>
            </a:r>
          </a:p>
        </p:txBody>
      </p:sp>
    </p:spTree>
  </p:cSld>
  <p:clrMapOvr>
    <a:masterClrMapping/>
  </p:clrMapOvr>
  <p:transition advClick="0" advTm="500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QCI BANNER.PNG"/>
          <p:cNvPicPr>
            <a:picLocks noChangeAspect="1"/>
          </p:cNvPicPr>
          <p:nvPr/>
        </p:nvPicPr>
        <p:blipFill>
          <a:blip r:embed="rId2"/>
          <a:srcRect/>
          <a:stretch>
            <a:fillRect/>
          </a:stretch>
        </p:blipFill>
        <p:spPr bwMode="auto">
          <a:xfrm>
            <a:off x="0" y="0"/>
            <a:ext cx="9144000" cy="1050925"/>
          </a:xfrm>
          <a:prstGeom prst="rect">
            <a:avLst/>
          </a:prstGeom>
          <a:noFill/>
          <a:ln w="9525">
            <a:noFill/>
            <a:miter lim="800000"/>
            <a:headEnd/>
            <a:tailEnd/>
          </a:ln>
        </p:spPr>
      </p:pic>
      <p:sp>
        <p:nvSpPr>
          <p:cNvPr id="32770" name="TextBox 3"/>
          <p:cNvSpPr txBox="1">
            <a:spLocks noChangeArrowheads="1"/>
          </p:cNvSpPr>
          <p:nvPr/>
        </p:nvSpPr>
        <p:spPr bwMode="auto">
          <a:xfrm>
            <a:off x="838200" y="1295400"/>
            <a:ext cx="7467600" cy="769938"/>
          </a:xfrm>
          <a:prstGeom prst="rect">
            <a:avLst/>
          </a:prstGeom>
          <a:noFill/>
          <a:ln w="9525">
            <a:noFill/>
            <a:miter lim="800000"/>
            <a:headEnd/>
            <a:tailEnd/>
          </a:ln>
        </p:spPr>
        <p:txBody>
          <a:bodyPr>
            <a:spAutoFit/>
          </a:bodyPr>
          <a:lstStyle/>
          <a:p>
            <a:pPr algn="ctr"/>
            <a:r>
              <a:rPr lang="en-US" sz="4400" b="1">
                <a:latin typeface="Calibri" pitchFamily="34" charset="0"/>
              </a:rPr>
              <a:t>PACKAGED AERATION SYSTEMS</a:t>
            </a:r>
          </a:p>
        </p:txBody>
      </p:sp>
      <p:sp>
        <p:nvSpPr>
          <p:cNvPr id="32771" name="TextBox 6"/>
          <p:cNvSpPr txBox="1">
            <a:spLocks noChangeArrowheads="1"/>
          </p:cNvSpPr>
          <p:nvPr/>
        </p:nvSpPr>
        <p:spPr bwMode="auto">
          <a:xfrm>
            <a:off x="4495800" y="6172200"/>
            <a:ext cx="3581400" cy="369888"/>
          </a:xfrm>
          <a:prstGeom prst="rect">
            <a:avLst/>
          </a:prstGeom>
          <a:noFill/>
          <a:ln w="9525">
            <a:noFill/>
            <a:miter lim="800000"/>
            <a:headEnd/>
            <a:tailEnd/>
          </a:ln>
        </p:spPr>
        <p:txBody>
          <a:bodyPr>
            <a:spAutoFit/>
          </a:bodyPr>
          <a:lstStyle/>
          <a:p>
            <a:r>
              <a:rPr lang="en-US">
                <a:latin typeface="Calibri" pitchFamily="34" charset="0"/>
              </a:rPr>
              <a:t>YOUR DEPENDABLE AIR SOLUTION! </a:t>
            </a:r>
          </a:p>
        </p:txBody>
      </p:sp>
      <p:pic>
        <p:nvPicPr>
          <p:cNvPr id="32772" name="Picture 2" descr="bb6"/>
          <p:cNvPicPr preferRelativeResize="0">
            <a:picLocks noChangeArrowheads="1"/>
          </p:cNvPicPr>
          <p:nvPr/>
        </p:nvPicPr>
        <p:blipFill>
          <a:blip r:embed="rId3"/>
          <a:srcRect/>
          <a:stretch>
            <a:fillRect/>
          </a:stretch>
        </p:blipFill>
        <p:spPr bwMode="auto">
          <a:xfrm>
            <a:off x="5257800" y="2065338"/>
            <a:ext cx="2514600" cy="3581400"/>
          </a:xfrm>
          <a:prstGeom prst="rect">
            <a:avLst/>
          </a:prstGeom>
          <a:noFill/>
          <a:ln w="0" algn="in">
            <a:noFill/>
            <a:miter lim="800000"/>
            <a:headEnd/>
            <a:tailEnd/>
          </a:ln>
        </p:spPr>
      </p:pic>
      <p:sp>
        <p:nvSpPr>
          <p:cNvPr id="32773" name="TextBox 9"/>
          <p:cNvSpPr txBox="1">
            <a:spLocks noChangeArrowheads="1"/>
          </p:cNvSpPr>
          <p:nvPr/>
        </p:nvSpPr>
        <p:spPr bwMode="auto">
          <a:xfrm>
            <a:off x="457200" y="2286000"/>
            <a:ext cx="4114800" cy="3416320"/>
          </a:xfrm>
          <a:prstGeom prst="rect">
            <a:avLst/>
          </a:prstGeom>
          <a:noFill/>
          <a:ln w="9525">
            <a:noFill/>
            <a:miter lim="800000"/>
            <a:headEnd/>
            <a:tailEnd/>
          </a:ln>
        </p:spPr>
        <p:txBody>
          <a:bodyPr>
            <a:spAutoFit/>
          </a:bodyPr>
          <a:lstStyle/>
          <a:p>
            <a:r>
              <a:rPr lang="en-US" sz="1400" dirty="0">
                <a:solidFill>
                  <a:srgbClr val="000000"/>
                </a:solidFill>
                <a:latin typeface="+mn-lt"/>
                <a:cs typeface="Arial" charset="0"/>
              </a:rPr>
              <a:t>Quality Aeration Packages are designed to meet your specific air requirements. Housed in a weatherproof fiberglass enclosure or mounted on a rugged steel base for indoor applications.</a:t>
            </a:r>
          </a:p>
          <a:p>
            <a:r>
              <a:rPr lang="en-US" sz="600" dirty="0">
                <a:solidFill>
                  <a:srgbClr val="000000"/>
                </a:solidFill>
                <a:latin typeface="+mn-lt"/>
                <a:cs typeface="Arial" charset="0"/>
              </a:rPr>
              <a:t> </a:t>
            </a:r>
            <a:endParaRPr lang="en-US" sz="600" dirty="0">
              <a:latin typeface="+mn-lt"/>
              <a:cs typeface="Arial" charset="0"/>
            </a:endParaRPr>
          </a:p>
          <a:p>
            <a:pPr eaLnBrk="0" hangingPunct="0"/>
            <a:r>
              <a:rPr lang="en-US" sz="1400" dirty="0">
                <a:solidFill>
                  <a:srgbClr val="000000"/>
                </a:solidFill>
                <a:latin typeface="+mn-lt"/>
                <a:cs typeface="Arial" charset="0"/>
              </a:rPr>
              <a:t>Our housings are made of the highest USA grade of fiberglass available. All high stress areas such as mounting flanges and supports are re-enforced  to ensure a durable, high quality housing that is built to last</a:t>
            </a:r>
            <a:r>
              <a:rPr lang="en-US" sz="1400" dirty="0" smtClean="0">
                <a:solidFill>
                  <a:srgbClr val="000000"/>
                </a:solidFill>
                <a:latin typeface="+mn-lt"/>
                <a:cs typeface="Arial" charset="0"/>
              </a:rPr>
              <a:t>!</a:t>
            </a:r>
          </a:p>
          <a:p>
            <a:pPr eaLnBrk="0" hangingPunct="0"/>
            <a:endParaRPr lang="en-US" sz="600" dirty="0">
              <a:solidFill>
                <a:srgbClr val="000000"/>
              </a:solidFill>
              <a:latin typeface="+mn-lt"/>
              <a:cs typeface="Arial" charset="0"/>
            </a:endParaRPr>
          </a:p>
          <a:p>
            <a:pPr eaLnBrk="0" hangingPunct="0"/>
            <a:r>
              <a:rPr lang="en-US" sz="1400" dirty="0">
                <a:latin typeface="+mn-lt"/>
              </a:rPr>
              <a:t>For noise control and reduction we offer acoustical insulated fiberglass hoods, intake and exhaust mufflers. Custom steel base designs are also available. Quality Controls engineering team is eager to assist you with all of your custom design requirements.</a:t>
            </a:r>
            <a:endParaRPr lang="en-US" sz="1400" dirty="0">
              <a:latin typeface="+mn-lt"/>
              <a:cs typeface="Arial" charset="0"/>
            </a:endParaRPr>
          </a:p>
        </p:txBody>
      </p:sp>
    </p:spTree>
  </p:cSld>
  <p:clrMapOvr>
    <a:masterClrMapping/>
  </p:clrMapOvr>
  <p:transition advClick="0" advTm="7000">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536</TotalTime>
  <Words>774</Words>
  <Application>Microsoft Office PowerPoint</Application>
  <PresentationFormat>On-screen Show (4:3)</PresentationFormat>
  <Paragraphs>133</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Quality Controls, Inc. 3411 Church Street Cincinnati, Ohio  45244 Phone (513) 272-3900 Fax (513) 272-3939 </vt:lpstr>
      <vt:lpstr>PowerPoint Presentation</vt:lpstr>
      <vt:lpstr>PowerPoint Presentation</vt:lpstr>
      <vt:lpstr>PowerPoint Presentation</vt:lpstr>
      <vt:lpstr>Advantages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Tom Pulskamp</dc:creator>
  <cp:lastModifiedBy>Brett Patterson</cp:lastModifiedBy>
  <cp:revision>45</cp:revision>
  <dcterms:created xsi:type="dcterms:W3CDTF">2011-12-26T22:44:02Z</dcterms:created>
  <dcterms:modified xsi:type="dcterms:W3CDTF">2014-09-02T18:27:47Z</dcterms:modified>
</cp:coreProperties>
</file>